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 id="2147483660" r:id="rId5"/>
  </p:sldMasterIdLst>
  <p:notesMasterIdLst>
    <p:notesMasterId r:id="rId14"/>
  </p:notesMasterIdLst>
  <p:sldIdLst>
    <p:sldId id="387" r:id="rId6"/>
    <p:sldId id="388" r:id="rId7"/>
    <p:sldId id="1093" r:id="rId8"/>
    <p:sldId id="1094" r:id="rId9"/>
    <p:sldId id="1096" r:id="rId10"/>
    <p:sldId id="1097" r:id="rId11"/>
    <p:sldId id="1098" r:id="rId12"/>
    <p:sldId id="109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300"/>
    <a:srgbClr val="FF7E79"/>
    <a:srgbClr val="6BE88D"/>
    <a:srgbClr val="FFD579"/>
    <a:srgbClr val="79E873"/>
    <a:srgbClr val="74FF96"/>
    <a:srgbClr val="CEFF00"/>
    <a:srgbClr val="00BC00"/>
    <a:srgbClr val="00FF49"/>
    <a:srgbClr val="00F8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B6EF19-9DA4-0A49-A239-50C9507356D7}" v="1" dt="2022-09-21T14:03:17.1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26" autoAdjust="0"/>
    <p:restoredTop sz="95794"/>
  </p:normalViewPr>
  <p:slideViewPr>
    <p:cSldViewPr snapToGrid="0" snapToObjects="1">
      <p:cViewPr varScale="1">
        <p:scale>
          <a:sx n="58" d="100"/>
          <a:sy n="58" d="100"/>
        </p:scale>
        <p:origin x="224" y="1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a Phillips" userId="70d8607c-bf97-4df9-873e-58471728fd4b" providerId="ADAL" clId="{1D83A7CB-82AD-B945-9F3E-239FEA8FD44C}"/>
    <pc:docChg chg="undo custSel modSld">
      <pc:chgData name="Mia Phillips" userId="70d8607c-bf97-4df9-873e-58471728fd4b" providerId="ADAL" clId="{1D83A7CB-82AD-B945-9F3E-239FEA8FD44C}" dt="2022-09-22T12:20:14.130" v="14" actId="1076"/>
      <pc:docMkLst>
        <pc:docMk/>
      </pc:docMkLst>
      <pc:sldChg chg="modSp">
        <pc:chgData name="Mia Phillips" userId="70d8607c-bf97-4df9-873e-58471728fd4b" providerId="ADAL" clId="{1D83A7CB-82AD-B945-9F3E-239FEA8FD44C}" dt="2022-09-22T12:20:14.130" v="14" actId="1076"/>
        <pc:sldMkLst>
          <pc:docMk/>
          <pc:sldMk cId="2929676535" sldId="1096"/>
        </pc:sldMkLst>
        <pc:spChg chg="mod">
          <ac:chgData name="Mia Phillips" userId="70d8607c-bf97-4df9-873e-58471728fd4b" providerId="ADAL" clId="{1D83A7CB-82AD-B945-9F3E-239FEA8FD44C}" dt="2022-09-22T12:20:14.130" v="14" actId="1076"/>
          <ac:spMkLst>
            <pc:docMk/>
            <pc:sldMk cId="2929676535" sldId="1096"/>
            <ac:spMk id="2" creationId="{6655160A-602B-4846-8E43-A9F3033A61C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Strongly Approve</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Sheet1!$B$2:$B$4</c:f>
              <c:numCache>
                <c:formatCode>General</c:formatCode>
                <c:ptCount val="3"/>
                <c:pt idx="0" formatCode="0%">
                  <c:v>0.11</c:v>
                </c:pt>
              </c:numCache>
            </c:numRef>
          </c:val>
          <c:extLst>
            <c:ext xmlns:c16="http://schemas.microsoft.com/office/drawing/2014/chart" uri="{C3380CC4-5D6E-409C-BE32-E72D297353CC}">
              <c16:uniqueId val="{00000000-7955-1940-A2F0-3FB7BD2AB561}"/>
            </c:ext>
          </c:extLst>
        </c:ser>
        <c:ser>
          <c:idx val="1"/>
          <c:order val="1"/>
          <c:tx>
            <c:strRef>
              <c:f>Sheet1!$C$1</c:f>
              <c:strCache>
                <c:ptCount val="1"/>
                <c:pt idx="0">
                  <c:v>Somewhat Approve</c:v>
                </c:pt>
              </c:strCache>
            </c:strRef>
          </c:tx>
          <c:spPr>
            <a:solidFill>
              <a:schemeClr val="accent3">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Sheet1!$C$2:$C$4</c:f>
              <c:numCache>
                <c:formatCode>General</c:formatCode>
                <c:ptCount val="3"/>
                <c:pt idx="0" formatCode="0%">
                  <c:v>0.17</c:v>
                </c:pt>
              </c:numCache>
            </c:numRef>
          </c:val>
          <c:extLst>
            <c:ext xmlns:c16="http://schemas.microsoft.com/office/drawing/2014/chart" uri="{C3380CC4-5D6E-409C-BE32-E72D297353CC}">
              <c16:uniqueId val="{00000001-7955-1940-A2F0-3FB7BD2AB561}"/>
            </c:ext>
          </c:extLst>
        </c:ser>
        <c:ser>
          <c:idx val="2"/>
          <c:order val="2"/>
          <c:tx>
            <c:strRef>
              <c:f>Sheet1!$D$1</c:f>
              <c:strCache>
                <c:ptCount val="1"/>
                <c:pt idx="0">
                  <c:v>Strongly Disapprove</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Sheet1!$D$2:$D$4</c:f>
              <c:numCache>
                <c:formatCode>0%</c:formatCode>
                <c:ptCount val="3"/>
                <c:pt idx="1">
                  <c:v>0.44</c:v>
                </c:pt>
              </c:numCache>
            </c:numRef>
          </c:val>
          <c:extLst>
            <c:ext xmlns:c16="http://schemas.microsoft.com/office/drawing/2014/chart" uri="{C3380CC4-5D6E-409C-BE32-E72D297353CC}">
              <c16:uniqueId val="{00000002-7955-1940-A2F0-3FB7BD2AB561}"/>
            </c:ext>
          </c:extLst>
        </c:ser>
        <c:ser>
          <c:idx val="3"/>
          <c:order val="3"/>
          <c:tx>
            <c:strRef>
              <c:f>Sheet1!$E$1</c:f>
              <c:strCache>
                <c:ptCount val="1"/>
                <c:pt idx="0">
                  <c:v>Somewhat Disapprove</c:v>
                </c:pt>
              </c:strCache>
            </c:strRef>
          </c:tx>
          <c:spPr>
            <a:solidFill>
              <a:schemeClr val="accent2">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Sheet1!$E$2:$E$4</c:f>
              <c:numCache>
                <c:formatCode>0%</c:formatCode>
                <c:ptCount val="3"/>
                <c:pt idx="1">
                  <c:v>0.16</c:v>
                </c:pt>
              </c:numCache>
            </c:numRef>
          </c:val>
          <c:extLst>
            <c:ext xmlns:c16="http://schemas.microsoft.com/office/drawing/2014/chart" uri="{C3380CC4-5D6E-409C-BE32-E72D297353CC}">
              <c16:uniqueId val="{00000003-7955-1940-A2F0-3FB7BD2AB561}"/>
            </c:ext>
          </c:extLst>
        </c:ser>
        <c:ser>
          <c:idx val="4"/>
          <c:order val="4"/>
          <c:tx>
            <c:strRef>
              <c:f>Sheet1!$F$1</c:f>
              <c:strCache>
                <c:ptCount val="1"/>
                <c:pt idx="0">
                  <c:v>Other</c:v>
                </c:pt>
              </c:strCache>
            </c:strRef>
          </c:tx>
          <c:spPr>
            <a:solidFill>
              <a:schemeClr val="accent5"/>
            </a:solidFill>
            <a:ln>
              <a:noFill/>
            </a:ln>
            <a:effectLst/>
            <a:scene3d>
              <a:camera prst="orthographicFront"/>
              <a:lightRig rig="threePt" dir="t"/>
            </a:scene3d>
            <a:sp3d>
              <a:bevelT/>
            </a:sp3d>
          </c:spPr>
          <c:invertIfNegative val="0"/>
          <c:dPt>
            <c:idx val="2"/>
            <c:invertIfNegative val="0"/>
            <c:bubble3D val="0"/>
            <c:spPr>
              <a:solidFill>
                <a:schemeClr val="accent5"/>
              </a:solidFill>
              <a:ln>
                <a:noFill/>
              </a:ln>
              <a:effectLst/>
              <a:scene3d>
                <a:camera prst="orthographicFront"/>
                <a:lightRig rig="threePt" dir="t"/>
              </a:scene3d>
              <a:sp3d>
                <a:bevelT/>
              </a:sp3d>
            </c:spPr>
            <c:extLst>
              <c:ext xmlns:c16="http://schemas.microsoft.com/office/drawing/2014/chart" uri="{C3380CC4-5D6E-409C-BE32-E72D297353CC}">
                <c16:uniqueId val="{00000005-7955-1940-A2F0-3FB7BD2AB561}"/>
              </c:ext>
            </c:extLst>
          </c:dPt>
          <c:dLbls>
            <c:delete val="1"/>
          </c:dLbls>
          <c:cat>
            <c:strRef>
              <c:f>Sheet1!$A$2:$A$4</c:f>
              <c:strCache>
                <c:ptCount val="3"/>
                <c:pt idx="0">
                  <c:v>Approve</c:v>
                </c:pt>
                <c:pt idx="1">
                  <c:v>Disapprove</c:v>
                </c:pt>
                <c:pt idx="2">
                  <c:v>Unsure / Refused</c:v>
                </c:pt>
              </c:strCache>
            </c:strRef>
          </c:cat>
          <c:val>
            <c:numRef>
              <c:f>Sheet1!$F$2:$F$4</c:f>
              <c:numCache>
                <c:formatCode>General</c:formatCode>
                <c:ptCount val="3"/>
                <c:pt idx="2" formatCode="0%">
                  <c:v>0.12</c:v>
                </c:pt>
              </c:numCache>
            </c:numRef>
          </c:val>
          <c:extLst>
            <c:ext xmlns:c16="http://schemas.microsoft.com/office/drawing/2014/chart" uri="{C3380CC4-5D6E-409C-BE32-E72D297353CC}">
              <c16:uniqueId val="{00000006-7955-1940-A2F0-3FB7BD2AB561}"/>
            </c:ext>
          </c:extLst>
        </c:ser>
        <c:ser>
          <c:idx val="5"/>
          <c:order val="5"/>
          <c:tx>
            <c:strRef>
              <c:f>Sheet1!$G$1</c:f>
              <c:strCache>
                <c:ptCount val="1"/>
                <c:pt idx="0">
                  <c:v>Total</c:v>
                </c:pt>
              </c:strCache>
            </c:strRef>
          </c:tx>
          <c:spPr>
            <a:no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Sheet1!$G$2:$G$4</c:f>
              <c:numCache>
                <c:formatCode>0%</c:formatCode>
                <c:ptCount val="3"/>
                <c:pt idx="0">
                  <c:v>0.28999999999999998</c:v>
                </c:pt>
                <c:pt idx="1">
                  <c:v>0.59</c:v>
                </c:pt>
                <c:pt idx="2">
                  <c:v>0.12</c:v>
                </c:pt>
              </c:numCache>
            </c:numRef>
          </c:val>
          <c:extLst>
            <c:ext xmlns:c16="http://schemas.microsoft.com/office/drawing/2014/chart" uri="{C3380CC4-5D6E-409C-BE32-E72D297353CC}">
              <c16:uniqueId val="{00000007-7955-1940-A2F0-3FB7BD2AB561}"/>
            </c:ext>
          </c:extLst>
        </c:ser>
        <c:dLbls>
          <c:dLblPos val="ctr"/>
          <c:showLegendKey val="0"/>
          <c:showVal val="1"/>
          <c:showCatName val="0"/>
          <c:showSerName val="0"/>
          <c:showPercent val="0"/>
          <c:showBubbleSize val="0"/>
        </c:dLbls>
        <c:gapWidth val="100"/>
        <c:overlap val="100"/>
        <c:axId val="1290411743"/>
        <c:axId val="1317710335"/>
      </c:barChart>
      <c:catAx>
        <c:axId val="1290411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17710335"/>
        <c:crosses val="autoZero"/>
        <c:auto val="1"/>
        <c:lblAlgn val="ctr"/>
        <c:lblOffset val="100"/>
        <c:noMultiLvlLbl val="0"/>
      </c:catAx>
      <c:valAx>
        <c:axId val="1317710335"/>
        <c:scaling>
          <c:orientation val="minMax"/>
          <c:max val="0.9"/>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290411743"/>
        <c:crosses val="autoZero"/>
        <c:crossBetween val="between"/>
      </c:valAx>
      <c:spPr>
        <a:solidFill>
          <a:schemeClr val="bg1">
            <a:lumMod val="75000"/>
          </a:schemeClr>
        </a:solidFill>
        <a:ln>
          <a:noFill/>
        </a:ln>
        <a:effectLst/>
      </c:spPr>
    </c:plotArea>
    <c:legend>
      <c:legendPos val="b"/>
      <c:legendEntry>
        <c:idx val="4"/>
        <c:delete val="1"/>
      </c:legendEntry>
      <c:legendEntry>
        <c:idx val="5"/>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Approve</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Sheet1!$B$2:$B$7</c:f>
              <c:numCache>
                <c:formatCode>0%</c:formatCode>
                <c:ptCount val="6"/>
                <c:pt idx="0">
                  <c:v>0.2</c:v>
                </c:pt>
                <c:pt idx="1">
                  <c:v>0.21</c:v>
                </c:pt>
                <c:pt idx="2">
                  <c:v>0.44</c:v>
                </c:pt>
                <c:pt idx="3">
                  <c:v>0.19</c:v>
                </c:pt>
                <c:pt idx="4">
                  <c:v>0.28999999999999998</c:v>
                </c:pt>
                <c:pt idx="5">
                  <c:v>0.43</c:v>
                </c:pt>
              </c:numCache>
            </c:numRef>
          </c:val>
          <c:extLst>
            <c:ext xmlns:c16="http://schemas.microsoft.com/office/drawing/2014/chart" uri="{C3380CC4-5D6E-409C-BE32-E72D297353CC}">
              <c16:uniqueId val="{00000000-DBDD-BE42-9C61-CD147BB65390}"/>
            </c:ext>
          </c:extLst>
        </c:ser>
        <c:ser>
          <c:idx val="1"/>
          <c:order val="1"/>
          <c:tx>
            <c:strRef>
              <c:f>Sheet1!$C$1</c:f>
              <c:strCache>
                <c:ptCount val="1"/>
                <c:pt idx="0">
                  <c:v>Disapprove</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Sheet1!$C$2:$C$7</c:f>
              <c:numCache>
                <c:formatCode>0%</c:formatCode>
                <c:ptCount val="6"/>
                <c:pt idx="0">
                  <c:v>0.7</c:v>
                </c:pt>
                <c:pt idx="1">
                  <c:v>0.65</c:v>
                </c:pt>
                <c:pt idx="2">
                  <c:v>0.44</c:v>
                </c:pt>
                <c:pt idx="3">
                  <c:v>0.72</c:v>
                </c:pt>
                <c:pt idx="4">
                  <c:v>0.57999999999999996</c:v>
                </c:pt>
                <c:pt idx="5">
                  <c:v>0.47</c:v>
                </c:pt>
              </c:numCache>
            </c:numRef>
          </c:val>
          <c:extLst>
            <c:ext xmlns:c16="http://schemas.microsoft.com/office/drawing/2014/chart" uri="{C3380CC4-5D6E-409C-BE32-E72D297353CC}">
              <c16:uniqueId val="{00000001-DBDD-BE42-9C61-CD147BB65390}"/>
            </c:ext>
          </c:extLst>
        </c:ser>
        <c:ser>
          <c:idx val="2"/>
          <c:order val="2"/>
          <c:tx>
            <c:strRef>
              <c:f>Sheet1!$D$1</c:f>
              <c:strCache>
                <c:ptCount val="1"/>
                <c:pt idx="0">
                  <c:v>Unsure</c:v>
                </c:pt>
              </c:strCache>
            </c:strRef>
          </c:tx>
          <c:spPr>
            <a:solidFill>
              <a:schemeClr val="accent5"/>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Sheet1!$D$2:$D$7</c:f>
              <c:numCache>
                <c:formatCode>0%</c:formatCode>
                <c:ptCount val="6"/>
                <c:pt idx="0">
                  <c:v>0.1</c:v>
                </c:pt>
                <c:pt idx="1">
                  <c:v>0.14000000000000001</c:v>
                </c:pt>
                <c:pt idx="2">
                  <c:v>0.12</c:v>
                </c:pt>
                <c:pt idx="3">
                  <c:v>0.09</c:v>
                </c:pt>
                <c:pt idx="4">
                  <c:v>0.13</c:v>
                </c:pt>
                <c:pt idx="5">
                  <c:v>0.1</c:v>
                </c:pt>
              </c:numCache>
            </c:numRef>
          </c:val>
          <c:extLst>
            <c:ext xmlns:c16="http://schemas.microsoft.com/office/drawing/2014/chart" uri="{C3380CC4-5D6E-409C-BE32-E72D297353CC}">
              <c16:uniqueId val="{00000002-DBDD-BE42-9C61-CD147BB65390}"/>
            </c:ext>
          </c:extLst>
        </c:ser>
        <c:dLbls>
          <c:dLblPos val="outEnd"/>
          <c:showLegendKey val="0"/>
          <c:showVal val="1"/>
          <c:showCatName val="0"/>
          <c:showSerName val="0"/>
          <c:showPercent val="0"/>
          <c:showBubbleSize val="0"/>
        </c:dLbls>
        <c:gapWidth val="100"/>
        <c:axId val="1303495919"/>
        <c:axId val="1323337855"/>
      </c:barChart>
      <c:catAx>
        <c:axId val="1303495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23337855"/>
        <c:crosses val="autoZero"/>
        <c:auto val="1"/>
        <c:lblAlgn val="ctr"/>
        <c:lblOffset val="100"/>
        <c:noMultiLvlLbl val="0"/>
      </c:catAx>
      <c:valAx>
        <c:axId val="1323337855"/>
        <c:scaling>
          <c:orientation val="minMax"/>
          <c:max val="1"/>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303495919"/>
        <c:crosses val="autoZero"/>
        <c:crossBetween val="between"/>
      </c:valAx>
      <c:spPr>
        <a:solidFill>
          <a:schemeClr val="bg1">
            <a:lumMod val="75000"/>
          </a:schemeClr>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Strongly Approve</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Sheet1!$B$2:$B$4</c:f>
              <c:numCache>
                <c:formatCode>General</c:formatCode>
                <c:ptCount val="3"/>
                <c:pt idx="0" formatCode="0%">
                  <c:v>0.28999999999999998</c:v>
                </c:pt>
              </c:numCache>
            </c:numRef>
          </c:val>
          <c:extLst>
            <c:ext xmlns:c16="http://schemas.microsoft.com/office/drawing/2014/chart" uri="{C3380CC4-5D6E-409C-BE32-E72D297353CC}">
              <c16:uniqueId val="{00000000-7955-1940-A2F0-3FB7BD2AB561}"/>
            </c:ext>
          </c:extLst>
        </c:ser>
        <c:ser>
          <c:idx val="1"/>
          <c:order val="1"/>
          <c:tx>
            <c:strRef>
              <c:f>Sheet1!$C$1</c:f>
              <c:strCache>
                <c:ptCount val="1"/>
                <c:pt idx="0">
                  <c:v>Somewhat Approve</c:v>
                </c:pt>
              </c:strCache>
            </c:strRef>
          </c:tx>
          <c:spPr>
            <a:solidFill>
              <a:schemeClr val="accent3">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Sheet1!$C$2:$C$4</c:f>
              <c:numCache>
                <c:formatCode>General</c:formatCode>
                <c:ptCount val="3"/>
                <c:pt idx="0" formatCode="0%">
                  <c:v>0.28999999999999998</c:v>
                </c:pt>
              </c:numCache>
            </c:numRef>
          </c:val>
          <c:extLst>
            <c:ext xmlns:c16="http://schemas.microsoft.com/office/drawing/2014/chart" uri="{C3380CC4-5D6E-409C-BE32-E72D297353CC}">
              <c16:uniqueId val="{00000001-7955-1940-A2F0-3FB7BD2AB561}"/>
            </c:ext>
          </c:extLst>
        </c:ser>
        <c:ser>
          <c:idx val="2"/>
          <c:order val="2"/>
          <c:tx>
            <c:strRef>
              <c:f>Sheet1!$D$1</c:f>
              <c:strCache>
                <c:ptCount val="1"/>
                <c:pt idx="0">
                  <c:v>Strongly Disapprove</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Sheet1!$D$2:$D$4</c:f>
              <c:numCache>
                <c:formatCode>0%</c:formatCode>
                <c:ptCount val="3"/>
                <c:pt idx="1">
                  <c:v>0.1</c:v>
                </c:pt>
              </c:numCache>
            </c:numRef>
          </c:val>
          <c:extLst>
            <c:ext xmlns:c16="http://schemas.microsoft.com/office/drawing/2014/chart" uri="{C3380CC4-5D6E-409C-BE32-E72D297353CC}">
              <c16:uniqueId val="{00000002-7955-1940-A2F0-3FB7BD2AB561}"/>
            </c:ext>
          </c:extLst>
        </c:ser>
        <c:ser>
          <c:idx val="3"/>
          <c:order val="3"/>
          <c:tx>
            <c:strRef>
              <c:f>Sheet1!$E$1</c:f>
              <c:strCache>
                <c:ptCount val="1"/>
                <c:pt idx="0">
                  <c:v>Somewhat Disapprove</c:v>
                </c:pt>
              </c:strCache>
            </c:strRef>
          </c:tx>
          <c:spPr>
            <a:solidFill>
              <a:schemeClr val="accent2">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Sheet1!$E$2:$E$4</c:f>
              <c:numCache>
                <c:formatCode>0%</c:formatCode>
                <c:ptCount val="3"/>
                <c:pt idx="1">
                  <c:v>0.17</c:v>
                </c:pt>
              </c:numCache>
            </c:numRef>
          </c:val>
          <c:extLst>
            <c:ext xmlns:c16="http://schemas.microsoft.com/office/drawing/2014/chart" uri="{C3380CC4-5D6E-409C-BE32-E72D297353CC}">
              <c16:uniqueId val="{00000003-7955-1940-A2F0-3FB7BD2AB561}"/>
            </c:ext>
          </c:extLst>
        </c:ser>
        <c:ser>
          <c:idx val="4"/>
          <c:order val="4"/>
          <c:tx>
            <c:strRef>
              <c:f>Sheet1!$F$1</c:f>
              <c:strCache>
                <c:ptCount val="1"/>
                <c:pt idx="0">
                  <c:v>Other</c:v>
                </c:pt>
              </c:strCache>
            </c:strRef>
          </c:tx>
          <c:spPr>
            <a:solidFill>
              <a:schemeClr val="accent5"/>
            </a:solidFill>
            <a:ln>
              <a:noFill/>
            </a:ln>
            <a:effectLst/>
            <a:scene3d>
              <a:camera prst="orthographicFront"/>
              <a:lightRig rig="threePt" dir="t"/>
            </a:scene3d>
            <a:sp3d>
              <a:bevelT/>
            </a:sp3d>
          </c:spPr>
          <c:invertIfNegative val="0"/>
          <c:dPt>
            <c:idx val="2"/>
            <c:invertIfNegative val="0"/>
            <c:bubble3D val="0"/>
            <c:spPr>
              <a:solidFill>
                <a:schemeClr val="accent5"/>
              </a:solidFill>
              <a:ln>
                <a:noFill/>
              </a:ln>
              <a:effectLst/>
              <a:scene3d>
                <a:camera prst="orthographicFront"/>
                <a:lightRig rig="threePt" dir="t"/>
              </a:scene3d>
              <a:sp3d>
                <a:bevelT/>
              </a:sp3d>
            </c:spPr>
            <c:extLst>
              <c:ext xmlns:c16="http://schemas.microsoft.com/office/drawing/2014/chart" uri="{C3380CC4-5D6E-409C-BE32-E72D297353CC}">
                <c16:uniqueId val="{00000005-7955-1940-A2F0-3FB7BD2AB561}"/>
              </c:ext>
            </c:extLst>
          </c:dPt>
          <c:dLbls>
            <c:delete val="1"/>
          </c:dLbls>
          <c:cat>
            <c:strRef>
              <c:f>Sheet1!$A$2:$A$4</c:f>
              <c:strCache>
                <c:ptCount val="3"/>
                <c:pt idx="0">
                  <c:v>Approve</c:v>
                </c:pt>
                <c:pt idx="1">
                  <c:v>Disapprove</c:v>
                </c:pt>
                <c:pt idx="2">
                  <c:v>Unsure / Refused</c:v>
                </c:pt>
              </c:strCache>
            </c:strRef>
          </c:cat>
          <c:val>
            <c:numRef>
              <c:f>Sheet1!$F$2:$F$4</c:f>
              <c:numCache>
                <c:formatCode>General</c:formatCode>
                <c:ptCount val="3"/>
                <c:pt idx="2" formatCode="0%">
                  <c:v>0.15</c:v>
                </c:pt>
              </c:numCache>
            </c:numRef>
          </c:val>
          <c:extLst>
            <c:ext xmlns:c16="http://schemas.microsoft.com/office/drawing/2014/chart" uri="{C3380CC4-5D6E-409C-BE32-E72D297353CC}">
              <c16:uniqueId val="{00000006-7955-1940-A2F0-3FB7BD2AB561}"/>
            </c:ext>
          </c:extLst>
        </c:ser>
        <c:ser>
          <c:idx val="5"/>
          <c:order val="5"/>
          <c:tx>
            <c:strRef>
              <c:f>Sheet1!$G$1</c:f>
              <c:strCache>
                <c:ptCount val="1"/>
                <c:pt idx="0">
                  <c:v>Total</c:v>
                </c:pt>
              </c:strCache>
            </c:strRef>
          </c:tx>
          <c:spPr>
            <a:no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Approve</c:v>
                </c:pt>
                <c:pt idx="1">
                  <c:v>Disapprove</c:v>
                </c:pt>
                <c:pt idx="2">
                  <c:v>Unsure / Refused</c:v>
                </c:pt>
              </c:strCache>
            </c:strRef>
          </c:cat>
          <c:val>
            <c:numRef>
              <c:f>Sheet1!$G$2:$G$4</c:f>
              <c:numCache>
                <c:formatCode>0%</c:formatCode>
                <c:ptCount val="3"/>
                <c:pt idx="0">
                  <c:v>0.57999999999999996</c:v>
                </c:pt>
                <c:pt idx="1">
                  <c:v>0.27</c:v>
                </c:pt>
                <c:pt idx="2">
                  <c:v>0.15</c:v>
                </c:pt>
              </c:numCache>
            </c:numRef>
          </c:val>
          <c:extLst>
            <c:ext xmlns:c16="http://schemas.microsoft.com/office/drawing/2014/chart" uri="{C3380CC4-5D6E-409C-BE32-E72D297353CC}">
              <c16:uniqueId val="{00000007-7955-1940-A2F0-3FB7BD2AB561}"/>
            </c:ext>
          </c:extLst>
        </c:ser>
        <c:dLbls>
          <c:dLblPos val="ctr"/>
          <c:showLegendKey val="0"/>
          <c:showVal val="1"/>
          <c:showCatName val="0"/>
          <c:showSerName val="0"/>
          <c:showPercent val="0"/>
          <c:showBubbleSize val="0"/>
        </c:dLbls>
        <c:gapWidth val="100"/>
        <c:overlap val="100"/>
        <c:axId val="1290411743"/>
        <c:axId val="1317710335"/>
      </c:barChart>
      <c:catAx>
        <c:axId val="1290411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17710335"/>
        <c:crosses val="autoZero"/>
        <c:auto val="1"/>
        <c:lblAlgn val="ctr"/>
        <c:lblOffset val="100"/>
        <c:noMultiLvlLbl val="0"/>
      </c:catAx>
      <c:valAx>
        <c:axId val="1317710335"/>
        <c:scaling>
          <c:orientation val="minMax"/>
          <c:max val="0.9"/>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290411743"/>
        <c:crosses val="autoZero"/>
        <c:crossBetween val="between"/>
      </c:valAx>
      <c:spPr>
        <a:solidFill>
          <a:schemeClr val="bg1">
            <a:lumMod val="75000"/>
          </a:schemeClr>
        </a:solidFill>
        <a:ln>
          <a:noFill/>
        </a:ln>
        <a:effectLst/>
      </c:spPr>
    </c:plotArea>
    <c:legend>
      <c:legendPos val="b"/>
      <c:legendEntry>
        <c:idx val="4"/>
        <c:delete val="1"/>
      </c:legendEntry>
      <c:legendEntry>
        <c:idx val="5"/>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Approve</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Sheet1!$B$2:$B$7</c:f>
              <c:numCache>
                <c:formatCode>0%</c:formatCode>
                <c:ptCount val="6"/>
                <c:pt idx="0">
                  <c:v>0.72</c:v>
                </c:pt>
                <c:pt idx="1">
                  <c:v>0.57999999999999996</c:v>
                </c:pt>
                <c:pt idx="2">
                  <c:v>0.46</c:v>
                </c:pt>
                <c:pt idx="3">
                  <c:v>0.73</c:v>
                </c:pt>
                <c:pt idx="4">
                  <c:v>0.52</c:v>
                </c:pt>
                <c:pt idx="5">
                  <c:v>0.47</c:v>
                </c:pt>
              </c:numCache>
            </c:numRef>
          </c:val>
          <c:extLst>
            <c:ext xmlns:c16="http://schemas.microsoft.com/office/drawing/2014/chart" uri="{C3380CC4-5D6E-409C-BE32-E72D297353CC}">
              <c16:uniqueId val="{00000000-DBDD-BE42-9C61-CD147BB65390}"/>
            </c:ext>
          </c:extLst>
        </c:ser>
        <c:ser>
          <c:idx val="1"/>
          <c:order val="1"/>
          <c:tx>
            <c:strRef>
              <c:f>Sheet1!$C$1</c:f>
              <c:strCache>
                <c:ptCount val="1"/>
                <c:pt idx="0">
                  <c:v>Disapprove</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Sheet1!$C$2:$C$7</c:f>
              <c:numCache>
                <c:formatCode>0%</c:formatCode>
                <c:ptCount val="6"/>
                <c:pt idx="0">
                  <c:v>0.18</c:v>
                </c:pt>
                <c:pt idx="1">
                  <c:v>0.25</c:v>
                </c:pt>
                <c:pt idx="2">
                  <c:v>0.37</c:v>
                </c:pt>
                <c:pt idx="3">
                  <c:v>0.17</c:v>
                </c:pt>
                <c:pt idx="4">
                  <c:v>0.28000000000000003</c:v>
                </c:pt>
                <c:pt idx="5">
                  <c:v>0.38</c:v>
                </c:pt>
              </c:numCache>
            </c:numRef>
          </c:val>
          <c:extLst>
            <c:ext xmlns:c16="http://schemas.microsoft.com/office/drawing/2014/chart" uri="{C3380CC4-5D6E-409C-BE32-E72D297353CC}">
              <c16:uniqueId val="{00000001-DBDD-BE42-9C61-CD147BB65390}"/>
            </c:ext>
          </c:extLst>
        </c:ser>
        <c:ser>
          <c:idx val="2"/>
          <c:order val="2"/>
          <c:tx>
            <c:strRef>
              <c:f>Sheet1!$D$1</c:f>
              <c:strCache>
                <c:ptCount val="1"/>
                <c:pt idx="0">
                  <c:v>Unsure</c:v>
                </c:pt>
              </c:strCache>
            </c:strRef>
          </c:tx>
          <c:spPr>
            <a:solidFill>
              <a:schemeClr val="accent5"/>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Sheet1!$D$2:$D$7</c:f>
              <c:numCache>
                <c:formatCode>0%</c:formatCode>
                <c:ptCount val="6"/>
                <c:pt idx="0">
                  <c:v>0.11</c:v>
                </c:pt>
                <c:pt idx="1">
                  <c:v>0.17</c:v>
                </c:pt>
                <c:pt idx="2">
                  <c:v>0.17</c:v>
                </c:pt>
                <c:pt idx="3">
                  <c:v>0.1</c:v>
                </c:pt>
                <c:pt idx="4">
                  <c:v>0.2</c:v>
                </c:pt>
                <c:pt idx="5">
                  <c:v>0.15</c:v>
                </c:pt>
              </c:numCache>
            </c:numRef>
          </c:val>
          <c:extLst>
            <c:ext xmlns:c16="http://schemas.microsoft.com/office/drawing/2014/chart" uri="{C3380CC4-5D6E-409C-BE32-E72D297353CC}">
              <c16:uniqueId val="{00000002-DBDD-BE42-9C61-CD147BB65390}"/>
            </c:ext>
          </c:extLst>
        </c:ser>
        <c:dLbls>
          <c:dLblPos val="outEnd"/>
          <c:showLegendKey val="0"/>
          <c:showVal val="1"/>
          <c:showCatName val="0"/>
          <c:showSerName val="0"/>
          <c:showPercent val="0"/>
          <c:showBubbleSize val="0"/>
        </c:dLbls>
        <c:gapWidth val="100"/>
        <c:axId val="1303495919"/>
        <c:axId val="1323337855"/>
      </c:barChart>
      <c:catAx>
        <c:axId val="1303495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23337855"/>
        <c:crosses val="autoZero"/>
        <c:auto val="1"/>
        <c:lblAlgn val="ctr"/>
        <c:lblOffset val="100"/>
        <c:noMultiLvlLbl val="0"/>
      </c:catAx>
      <c:valAx>
        <c:axId val="1323337855"/>
        <c:scaling>
          <c:orientation val="minMax"/>
          <c:max val="1"/>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303495919"/>
        <c:crosses val="autoZero"/>
        <c:crossBetween val="between"/>
      </c:valAx>
      <c:spPr>
        <a:solidFill>
          <a:schemeClr val="bg1">
            <a:lumMod val="75000"/>
          </a:schemeClr>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Very Concerned</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Concerned</c:v>
                </c:pt>
                <c:pt idx="1">
                  <c:v>Not Concerned</c:v>
                </c:pt>
                <c:pt idx="2">
                  <c:v>Unsure / Refused</c:v>
                </c:pt>
              </c:strCache>
            </c:strRef>
          </c:cat>
          <c:val>
            <c:numRef>
              <c:f>Sheet1!$B$2:$B$4</c:f>
              <c:numCache>
                <c:formatCode>General</c:formatCode>
                <c:ptCount val="3"/>
                <c:pt idx="0" formatCode="0%">
                  <c:v>0.21</c:v>
                </c:pt>
              </c:numCache>
            </c:numRef>
          </c:val>
          <c:extLst>
            <c:ext xmlns:c16="http://schemas.microsoft.com/office/drawing/2014/chart" uri="{C3380CC4-5D6E-409C-BE32-E72D297353CC}">
              <c16:uniqueId val="{00000000-A64F-2347-B361-E8DBABEA703A}"/>
            </c:ext>
          </c:extLst>
        </c:ser>
        <c:ser>
          <c:idx val="1"/>
          <c:order val="1"/>
          <c:tx>
            <c:strRef>
              <c:f>Sheet1!$C$1</c:f>
              <c:strCache>
                <c:ptCount val="1"/>
                <c:pt idx="0">
                  <c:v>Somewhat Concerned</c:v>
                </c:pt>
              </c:strCache>
            </c:strRef>
          </c:tx>
          <c:spPr>
            <a:solidFill>
              <a:schemeClr val="accent3">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Concerned</c:v>
                </c:pt>
                <c:pt idx="1">
                  <c:v>Not Concerned</c:v>
                </c:pt>
                <c:pt idx="2">
                  <c:v>Unsure / Refused</c:v>
                </c:pt>
              </c:strCache>
            </c:strRef>
          </c:cat>
          <c:val>
            <c:numRef>
              <c:f>Sheet1!$C$2:$C$4</c:f>
              <c:numCache>
                <c:formatCode>General</c:formatCode>
                <c:ptCount val="3"/>
                <c:pt idx="0" formatCode="0%">
                  <c:v>0.33</c:v>
                </c:pt>
              </c:numCache>
            </c:numRef>
          </c:val>
          <c:extLst>
            <c:ext xmlns:c16="http://schemas.microsoft.com/office/drawing/2014/chart" uri="{C3380CC4-5D6E-409C-BE32-E72D297353CC}">
              <c16:uniqueId val="{00000001-A64F-2347-B361-E8DBABEA703A}"/>
            </c:ext>
          </c:extLst>
        </c:ser>
        <c:ser>
          <c:idx val="2"/>
          <c:order val="2"/>
          <c:tx>
            <c:strRef>
              <c:f>Sheet1!$D$1</c:f>
              <c:strCache>
                <c:ptCount val="1"/>
                <c:pt idx="0">
                  <c:v>Not at All Concerned</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Concerned</c:v>
                </c:pt>
                <c:pt idx="1">
                  <c:v>Not Concerned</c:v>
                </c:pt>
                <c:pt idx="2">
                  <c:v>Unsure / Refused</c:v>
                </c:pt>
              </c:strCache>
            </c:strRef>
          </c:cat>
          <c:val>
            <c:numRef>
              <c:f>Sheet1!$D$2:$D$4</c:f>
              <c:numCache>
                <c:formatCode>0%</c:formatCode>
                <c:ptCount val="3"/>
                <c:pt idx="1">
                  <c:v>0.12</c:v>
                </c:pt>
              </c:numCache>
            </c:numRef>
          </c:val>
          <c:extLst>
            <c:ext xmlns:c16="http://schemas.microsoft.com/office/drawing/2014/chart" uri="{C3380CC4-5D6E-409C-BE32-E72D297353CC}">
              <c16:uniqueId val="{00000002-A64F-2347-B361-E8DBABEA703A}"/>
            </c:ext>
          </c:extLst>
        </c:ser>
        <c:ser>
          <c:idx val="3"/>
          <c:order val="3"/>
          <c:tx>
            <c:strRef>
              <c:f>Sheet1!$E$1</c:f>
              <c:strCache>
                <c:ptCount val="1"/>
                <c:pt idx="0">
                  <c:v>Not Very Concerned</c:v>
                </c:pt>
              </c:strCache>
            </c:strRef>
          </c:tx>
          <c:spPr>
            <a:solidFill>
              <a:schemeClr val="accent2">
                <a:lumMod val="60000"/>
                <a:lumOff val="40000"/>
              </a:schemeClr>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Concerned</c:v>
                </c:pt>
                <c:pt idx="1">
                  <c:v>Not Concerned</c:v>
                </c:pt>
                <c:pt idx="2">
                  <c:v>Unsure / Refused</c:v>
                </c:pt>
              </c:strCache>
            </c:strRef>
          </c:cat>
          <c:val>
            <c:numRef>
              <c:f>Sheet1!$E$2:$E$4</c:f>
              <c:numCache>
                <c:formatCode>0%</c:formatCode>
                <c:ptCount val="3"/>
                <c:pt idx="1">
                  <c:v>0.21</c:v>
                </c:pt>
              </c:numCache>
            </c:numRef>
          </c:val>
          <c:extLst>
            <c:ext xmlns:c16="http://schemas.microsoft.com/office/drawing/2014/chart" uri="{C3380CC4-5D6E-409C-BE32-E72D297353CC}">
              <c16:uniqueId val="{00000003-A64F-2347-B361-E8DBABEA703A}"/>
            </c:ext>
          </c:extLst>
        </c:ser>
        <c:ser>
          <c:idx val="4"/>
          <c:order val="4"/>
          <c:tx>
            <c:strRef>
              <c:f>Sheet1!$F$1</c:f>
              <c:strCache>
                <c:ptCount val="1"/>
                <c:pt idx="0">
                  <c:v>Other</c:v>
                </c:pt>
              </c:strCache>
            </c:strRef>
          </c:tx>
          <c:spPr>
            <a:solidFill>
              <a:schemeClr val="accent5"/>
            </a:solidFill>
            <a:ln>
              <a:noFill/>
            </a:ln>
            <a:effectLst/>
            <a:scene3d>
              <a:camera prst="orthographicFront"/>
              <a:lightRig rig="threePt" dir="t"/>
            </a:scene3d>
            <a:sp3d>
              <a:bevelT/>
            </a:sp3d>
          </c:spPr>
          <c:invertIfNegative val="0"/>
          <c:dLbls>
            <c:delete val="1"/>
          </c:dLbls>
          <c:cat>
            <c:strRef>
              <c:f>Sheet1!$A$2:$A$4</c:f>
              <c:strCache>
                <c:ptCount val="3"/>
                <c:pt idx="0">
                  <c:v>Concerned</c:v>
                </c:pt>
                <c:pt idx="1">
                  <c:v>Not Concerned</c:v>
                </c:pt>
                <c:pt idx="2">
                  <c:v>Unsure / Refused</c:v>
                </c:pt>
              </c:strCache>
            </c:strRef>
          </c:cat>
          <c:val>
            <c:numRef>
              <c:f>Sheet1!$F$2:$F$4</c:f>
              <c:numCache>
                <c:formatCode>General</c:formatCode>
                <c:ptCount val="3"/>
                <c:pt idx="2" formatCode="0%">
                  <c:v>0.14000000000000001</c:v>
                </c:pt>
              </c:numCache>
            </c:numRef>
          </c:val>
          <c:extLst>
            <c:ext xmlns:c16="http://schemas.microsoft.com/office/drawing/2014/chart" uri="{C3380CC4-5D6E-409C-BE32-E72D297353CC}">
              <c16:uniqueId val="{00000006-A64F-2347-B361-E8DBABEA703A}"/>
            </c:ext>
          </c:extLst>
        </c:ser>
        <c:ser>
          <c:idx val="5"/>
          <c:order val="5"/>
          <c:tx>
            <c:strRef>
              <c:f>Sheet1!$G$1</c:f>
              <c:strCache>
                <c:ptCount val="1"/>
                <c:pt idx="0">
                  <c:v>Total</c:v>
                </c:pt>
              </c:strCache>
            </c:strRef>
          </c:tx>
          <c:spPr>
            <a:no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Concerned</c:v>
                </c:pt>
                <c:pt idx="1">
                  <c:v>Not Concerned</c:v>
                </c:pt>
                <c:pt idx="2">
                  <c:v>Unsure / Refused</c:v>
                </c:pt>
              </c:strCache>
            </c:strRef>
          </c:cat>
          <c:val>
            <c:numRef>
              <c:f>Sheet1!$G$2:$G$4</c:f>
              <c:numCache>
                <c:formatCode>0%</c:formatCode>
                <c:ptCount val="3"/>
                <c:pt idx="0">
                  <c:v>0.54</c:v>
                </c:pt>
                <c:pt idx="1">
                  <c:v>0.21</c:v>
                </c:pt>
                <c:pt idx="2">
                  <c:v>0.14000000000000001</c:v>
                </c:pt>
              </c:numCache>
            </c:numRef>
          </c:val>
          <c:extLst>
            <c:ext xmlns:c16="http://schemas.microsoft.com/office/drawing/2014/chart" uri="{C3380CC4-5D6E-409C-BE32-E72D297353CC}">
              <c16:uniqueId val="{00000007-A64F-2347-B361-E8DBABEA703A}"/>
            </c:ext>
          </c:extLst>
        </c:ser>
        <c:dLbls>
          <c:dLblPos val="ctr"/>
          <c:showLegendKey val="0"/>
          <c:showVal val="1"/>
          <c:showCatName val="0"/>
          <c:showSerName val="0"/>
          <c:showPercent val="0"/>
          <c:showBubbleSize val="0"/>
        </c:dLbls>
        <c:gapWidth val="100"/>
        <c:overlap val="100"/>
        <c:axId val="1290411743"/>
        <c:axId val="1317710335"/>
      </c:barChart>
      <c:catAx>
        <c:axId val="1290411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17710335"/>
        <c:crosses val="autoZero"/>
        <c:auto val="1"/>
        <c:lblAlgn val="ctr"/>
        <c:lblOffset val="100"/>
        <c:noMultiLvlLbl val="0"/>
      </c:catAx>
      <c:valAx>
        <c:axId val="1317710335"/>
        <c:scaling>
          <c:orientation val="minMax"/>
          <c:max val="0.9"/>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290411743"/>
        <c:crosses val="autoZero"/>
        <c:crossBetween val="between"/>
      </c:valAx>
      <c:spPr>
        <a:solidFill>
          <a:schemeClr val="bg1">
            <a:lumMod val="75000"/>
          </a:schemeClr>
        </a:solidFill>
        <a:ln>
          <a:noFill/>
        </a:ln>
        <a:effectLst/>
      </c:spPr>
    </c:plotArea>
    <c:legend>
      <c:legendPos val="b"/>
      <c:legendEntry>
        <c:idx val="4"/>
        <c:delete val="1"/>
      </c:legendEntry>
      <c:legendEntry>
        <c:idx val="5"/>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Approve</c:v>
                </c:pt>
              </c:strCache>
            </c:strRef>
          </c:tx>
          <c:spPr>
            <a:solidFill>
              <a:schemeClr val="accent3"/>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Sheet1!$B$2:$B$7</c:f>
              <c:numCache>
                <c:formatCode>0%</c:formatCode>
                <c:ptCount val="6"/>
                <c:pt idx="0">
                  <c:v>0.48</c:v>
                </c:pt>
                <c:pt idx="1">
                  <c:v>0.54</c:v>
                </c:pt>
                <c:pt idx="2">
                  <c:v>0.59</c:v>
                </c:pt>
                <c:pt idx="3">
                  <c:v>0.53</c:v>
                </c:pt>
                <c:pt idx="4">
                  <c:v>0.53</c:v>
                </c:pt>
                <c:pt idx="5">
                  <c:v>0.57999999999999996</c:v>
                </c:pt>
              </c:numCache>
            </c:numRef>
          </c:val>
          <c:extLst>
            <c:ext xmlns:c16="http://schemas.microsoft.com/office/drawing/2014/chart" uri="{C3380CC4-5D6E-409C-BE32-E72D297353CC}">
              <c16:uniqueId val="{00000000-FF9C-F441-9B21-832C70263A70}"/>
            </c:ext>
          </c:extLst>
        </c:ser>
        <c:ser>
          <c:idx val="1"/>
          <c:order val="1"/>
          <c:tx>
            <c:strRef>
              <c:f>Sheet1!$C$1</c:f>
              <c:strCache>
                <c:ptCount val="1"/>
                <c:pt idx="0">
                  <c:v>Disapprove</c:v>
                </c:pt>
              </c:strCache>
            </c:strRef>
          </c:tx>
          <c:spPr>
            <a:solidFill>
              <a:schemeClr val="accent2"/>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Sheet1!$C$2:$C$7</c:f>
              <c:numCache>
                <c:formatCode>0%</c:formatCode>
                <c:ptCount val="6"/>
                <c:pt idx="0">
                  <c:v>0.39</c:v>
                </c:pt>
                <c:pt idx="1">
                  <c:v>0.32</c:v>
                </c:pt>
                <c:pt idx="2">
                  <c:v>0.28000000000000003</c:v>
                </c:pt>
                <c:pt idx="3">
                  <c:v>0.36</c:v>
                </c:pt>
                <c:pt idx="4">
                  <c:v>0.34</c:v>
                </c:pt>
                <c:pt idx="5">
                  <c:v>0.3</c:v>
                </c:pt>
              </c:numCache>
            </c:numRef>
          </c:val>
          <c:extLst>
            <c:ext xmlns:c16="http://schemas.microsoft.com/office/drawing/2014/chart" uri="{C3380CC4-5D6E-409C-BE32-E72D297353CC}">
              <c16:uniqueId val="{00000001-FF9C-F441-9B21-832C70263A70}"/>
            </c:ext>
          </c:extLst>
        </c:ser>
        <c:ser>
          <c:idx val="2"/>
          <c:order val="2"/>
          <c:tx>
            <c:strRef>
              <c:f>Sheet1!$D$1</c:f>
              <c:strCache>
                <c:ptCount val="1"/>
                <c:pt idx="0">
                  <c:v>Unsure</c:v>
                </c:pt>
              </c:strCache>
            </c:strRef>
          </c:tx>
          <c:spPr>
            <a:solidFill>
              <a:schemeClr val="accent5"/>
            </a:solidFill>
            <a:ln>
              <a:noFill/>
            </a:ln>
            <a:effectLst/>
            <a:scene3d>
              <a:camera prst="orthographicFront"/>
              <a:lightRig rig="threePt" dir="t"/>
            </a:scene3d>
            <a:sp3d>
              <a:bevelT/>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numCache>
            </c:numRef>
          </c:cat>
          <c:val>
            <c:numRef>
              <c:f>Sheet1!$D$2:$D$7</c:f>
              <c:numCache>
                <c:formatCode>0%</c:formatCode>
                <c:ptCount val="6"/>
                <c:pt idx="0">
                  <c:v>0.13</c:v>
                </c:pt>
                <c:pt idx="1">
                  <c:v>0.14000000000000001</c:v>
                </c:pt>
                <c:pt idx="2">
                  <c:v>0.13</c:v>
                </c:pt>
                <c:pt idx="3">
                  <c:v>0.12</c:v>
                </c:pt>
                <c:pt idx="4">
                  <c:v>0.14000000000000001</c:v>
                </c:pt>
                <c:pt idx="5">
                  <c:v>0.13</c:v>
                </c:pt>
              </c:numCache>
            </c:numRef>
          </c:val>
          <c:extLst>
            <c:ext xmlns:c16="http://schemas.microsoft.com/office/drawing/2014/chart" uri="{C3380CC4-5D6E-409C-BE32-E72D297353CC}">
              <c16:uniqueId val="{00000002-FF9C-F441-9B21-832C70263A70}"/>
            </c:ext>
          </c:extLst>
        </c:ser>
        <c:dLbls>
          <c:dLblPos val="outEnd"/>
          <c:showLegendKey val="0"/>
          <c:showVal val="1"/>
          <c:showCatName val="0"/>
          <c:showSerName val="0"/>
          <c:showPercent val="0"/>
          <c:showBubbleSize val="0"/>
        </c:dLbls>
        <c:gapWidth val="100"/>
        <c:axId val="1303495919"/>
        <c:axId val="1323337855"/>
      </c:barChart>
      <c:catAx>
        <c:axId val="1303495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23337855"/>
        <c:crosses val="autoZero"/>
        <c:auto val="1"/>
        <c:lblAlgn val="ctr"/>
        <c:lblOffset val="100"/>
        <c:noMultiLvlLbl val="0"/>
      </c:catAx>
      <c:valAx>
        <c:axId val="1323337855"/>
        <c:scaling>
          <c:orientation val="minMax"/>
          <c:max val="1"/>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1303495919"/>
        <c:crosses val="autoZero"/>
        <c:crossBetween val="between"/>
      </c:valAx>
      <c:spPr>
        <a:solidFill>
          <a:schemeClr val="bg1">
            <a:lumMod val="75000"/>
          </a:schemeClr>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B8A266-616E-A242-B17E-A54BEC1FF9B4}" type="datetimeFigureOut">
              <a:rPr lang="en-US" smtClean="0"/>
              <a:t>9/22/22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36BE4D-20D6-8641-BE4A-1CA0D329F448}" type="slidenum">
              <a:rPr lang="en-US" smtClean="0"/>
              <a:t>‹#›</a:t>
            </a:fld>
            <a:endParaRPr lang="en-US"/>
          </a:p>
        </p:txBody>
      </p:sp>
    </p:spTree>
    <p:extLst>
      <p:ext uri="{BB962C8B-B14F-4D97-AF65-F5344CB8AC3E}">
        <p14:creationId xmlns:p14="http://schemas.microsoft.com/office/powerpoint/2010/main" val="1933605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21380-3823-CE45-85A5-34C703014A5E}" type="slidenum">
              <a:rPr lang="en-US" smtClean="0"/>
              <a:t>0</a:t>
            </a:fld>
            <a:endParaRPr lang="en-US"/>
          </a:p>
        </p:txBody>
      </p:sp>
    </p:spTree>
    <p:extLst>
      <p:ext uri="{BB962C8B-B14F-4D97-AF65-F5344CB8AC3E}">
        <p14:creationId xmlns:p14="http://schemas.microsoft.com/office/powerpoint/2010/main" val="712765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9200D-735C-DC4E-B7DC-B3059A91C5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45D06B-2B10-3047-8ABA-D749DA4E7C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BCC1D4-5A41-BC4C-84E5-89506064434F}"/>
              </a:ext>
            </a:extLst>
          </p:cNvPr>
          <p:cNvSpPr>
            <a:spLocks noGrp="1"/>
          </p:cNvSpPr>
          <p:nvPr>
            <p:ph type="dt" sz="half" idx="10"/>
          </p:nvPr>
        </p:nvSpPr>
        <p:spPr/>
        <p:txBody>
          <a:bodyPr/>
          <a:lstStyle/>
          <a:p>
            <a:r>
              <a:rPr lang="en-US"/>
              <a:t>Conducted for 85 Fund</a:t>
            </a:r>
            <a:endParaRPr lang="en-US" dirty="0"/>
          </a:p>
        </p:txBody>
      </p:sp>
      <p:sp>
        <p:nvSpPr>
          <p:cNvPr id="5" name="Footer Placeholder 4">
            <a:extLst>
              <a:ext uri="{FF2B5EF4-FFF2-40B4-BE49-F238E27FC236}">
                <a16:creationId xmlns:a16="http://schemas.microsoft.com/office/drawing/2014/main" id="{D4057FDF-BA96-A147-8FE3-7C8CE46739B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72159C-8FF4-FA40-BAD5-A0B7F7C30B5A}"/>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45000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298AA-BF86-FD45-A114-0F6BF5C967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6B938C-B823-5245-8D9C-EC00F9FF34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B38D2-D5C4-4D4C-9B0A-661CD311DCA6}"/>
              </a:ext>
            </a:extLst>
          </p:cNvPr>
          <p:cNvSpPr>
            <a:spLocks noGrp="1"/>
          </p:cNvSpPr>
          <p:nvPr>
            <p:ph type="dt" sz="half" idx="10"/>
          </p:nvPr>
        </p:nvSpPr>
        <p:spPr/>
        <p:txBody>
          <a:bodyPr/>
          <a:lstStyle/>
          <a:p>
            <a:r>
              <a:rPr lang="en-US"/>
              <a:t>Conducted for 85 Fund</a:t>
            </a:r>
          </a:p>
        </p:txBody>
      </p:sp>
      <p:sp>
        <p:nvSpPr>
          <p:cNvPr id="5" name="Footer Placeholder 4">
            <a:extLst>
              <a:ext uri="{FF2B5EF4-FFF2-40B4-BE49-F238E27FC236}">
                <a16:creationId xmlns:a16="http://schemas.microsoft.com/office/drawing/2014/main" id="{BD5D35F5-6DF7-2242-8ECA-CC9F70957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975DA4-31E8-FF4A-9F25-8B75077FED1A}"/>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13374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BB3B94-0ACF-8D41-BE78-3BDE865A13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6D6EA6-A9DB-3C41-AB8D-5F97BEC867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30BB31-F8FD-A745-88A3-6603BF80B6C3}"/>
              </a:ext>
            </a:extLst>
          </p:cNvPr>
          <p:cNvSpPr>
            <a:spLocks noGrp="1"/>
          </p:cNvSpPr>
          <p:nvPr>
            <p:ph type="dt" sz="half" idx="10"/>
          </p:nvPr>
        </p:nvSpPr>
        <p:spPr/>
        <p:txBody>
          <a:bodyPr/>
          <a:lstStyle/>
          <a:p>
            <a:r>
              <a:rPr lang="en-US"/>
              <a:t>Conducted for 85 Fund</a:t>
            </a:r>
          </a:p>
        </p:txBody>
      </p:sp>
      <p:sp>
        <p:nvSpPr>
          <p:cNvPr id="5" name="Footer Placeholder 4">
            <a:extLst>
              <a:ext uri="{FF2B5EF4-FFF2-40B4-BE49-F238E27FC236}">
                <a16:creationId xmlns:a16="http://schemas.microsoft.com/office/drawing/2014/main" id="{3339AA76-A433-D147-B54C-E32CAA0606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B87E9-7542-144C-B716-17F5E44CA7DB}"/>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3692304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0584" y="45723"/>
            <a:ext cx="10950832" cy="1325563"/>
          </a:xfrm>
        </p:spPr>
        <p:txBody>
          <a:bodyPr>
            <a:normAutofit/>
          </a:bodyPr>
          <a:lstStyle>
            <a:lvl1pPr algn="ctr">
              <a:defRPr sz="3000">
                <a:solidFill>
                  <a:schemeClr val="accent2">
                    <a:lumMod val="75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accent2">
                    <a:lumMod val="75000"/>
                  </a:schemeClr>
                </a:solidFill>
              </a:defRPr>
            </a:lvl1pPr>
            <a:lvl2pPr>
              <a:defRPr>
                <a:solidFill>
                  <a:schemeClr val="accent2">
                    <a:lumMod val="75000"/>
                  </a:schemeClr>
                </a:solidFill>
              </a:defRPr>
            </a:lvl2pPr>
            <a:lvl3pPr>
              <a:defRPr>
                <a:solidFill>
                  <a:schemeClr val="accent2">
                    <a:lumMod val="75000"/>
                  </a:schemeClr>
                </a:solidFill>
              </a:defRPr>
            </a:lvl3pPr>
            <a:lvl4pPr>
              <a:defRPr>
                <a:solidFill>
                  <a:schemeClr val="accent2">
                    <a:lumMod val="75000"/>
                  </a:schemeClr>
                </a:solidFill>
              </a:defRPr>
            </a:lvl4pPr>
            <a:lvl5pPr>
              <a:defRPr>
                <a:solidFill>
                  <a:schemeClr val="accent2">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p:nvCxnSpPr>
        <p:spPr>
          <a:xfrm>
            <a:off x="0" y="1374446"/>
            <a:ext cx="1219200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1"/>
          </p:nvPr>
        </p:nvSpPr>
        <p:spPr/>
        <p:txBody>
          <a:bodyPr/>
          <a:lstStyle>
            <a:lvl1pPr>
              <a:defRPr>
                <a:solidFill>
                  <a:schemeClr val="accent2"/>
                </a:solidFill>
              </a:defRPr>
            </a:lvl1pPr>
          </a:lstStyle>
          <a:p>
            <a:fld id="{D57F1E4F-1CFF-5643-939E-217C01CDF565}" type="slidenum">
              <a:rPr lang="en-US" smtClean="0"/>
              <a:pPr/>
              <a:t>‹#›</a:t>
            </a:fld>
            <a:endParaRPr lang="en-US" dirty="0"/>
          </a:p>
        </p:txBody>
      </p:sp>
      <p:sp>
        <p:nvSpPr>
          <p:cNvPr id="7" name="Rectangle 6">
            <a:extLst>
              <a:ext uri="{FF2B5EF4-FFF2-40B4-BE49-F238E27FC236}">
                <a16:creationId xmlns:a16="http://schemas.microsoft.com/office/drawing/2014/main" id="{0AD072EC-E06C-43C6-8F6B-EBCB6FFCC14E}"/>
              </a:ext>
            </a:extLst>
          </p:cNvPr>
          <p:cNvSpPr/>
          <p:nvPr/>
        </p:nvSpPr>
        <p:spPr>
          <a:xfrm>
            <a:off x="7876147" y="6375045"/>
            <a:ext cx="2856248" cy="433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89947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39567-627C-D845-A177-9395E77F2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C922F0-7F53-384D-8DB2-4199943525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FF6400-398D-214A-9C95-0BD4B55659A2}"/>
              </a:ext>
            </a:extLst>
          </p:cNvPr>
          <p:cNvSpPr>
            <a:spLocks noGrp="1"/>
          </p:cNvSpPr>
          <p:nvPr>
            <p:ph type="dt" sz="half" idx="10"/>
          </p:nvPr>
        </p:nvSpPr>
        <p:spPr/>
        <p:txBody>
          <a:bodyPr/>
          <a:lstStyle/>
          <a:p>
            <a:r>
              <a:rPr lang="en-US"/>
              <a:t>Conducted for 85 Fund</a:t>
            </a:r>
            <a:endParaRPr lang="en-US" dirty="0"/>
          </a:p>
        </p:txBody>
      </p:sp>
      <p:sp>
        <p:nvSpPr>
          <p:cNvPr id="5" name="Footer Placeholder 4">
            <a:extLst>
              <a:ext uri="{FF2B5EF4-FFF2-40B4-BE49-F238E27FC236}">
                <a16:creationId xmlns:a16="http://schemas.microsoft.com/office/drawing/2014/main" id="{E98EBC36-2EC1-EF43-86CC-4B01DFD30F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E28775-9E96-444F-AB14-580B2F7A17F4}"/>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22799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7CE1-D0D1-884D-BB70-9675B67F40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1B8C64-6F3D-A14C-A19E-1CE61F7FA0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D33264-CC8A-0C48-9558-37D5620C2802}"/>
              </a:ext>
            </a:extLst>
          </p:cNvPr>
          <p:cNvSpPr>
            <a:spLocks noGrp="1"/>
          </p:cNvSpPr>
          <p:nvPr>
            <p:ph type="dt" sz="half" idx="10"/>
          </p:nvPr>
        </p:nvSpPr>
        <p:spPr/>
        <p:txBody>
          <a:bodyPr/>
          <a:lstStyle/>
          <a:p>
            <a:r>
              <a:rPr lang="en-US"/>
              <a:t>Conducted for 85 Fund</a:t>
            </a:r>
          </a:p>
        </p:txBody>
      </p:sp>
      <p:sp>
        <p:nvSpPr>
          <p:cNvPr id="5" name="Footer Placeholder 4">
            <a:extLst>
              <a:ext uri="{FF2B5EF4-FFF2-40B4-BE49-F238E27FC236}">
                <a16:creationId xmlns:a16="http://schemas.microsoft.com/office/drawing/2014/main" id="{842E80E9-980C-9F40-9D1E-9CED5B2005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CD45C-AE32-EA4A-AE21-0A03F1A541CF}"/>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2399933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2DB2-CF64-7A4D-A857-04B8B6E7B9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617FDF-DF89-7740-81C0-83200CB1F8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C2E165-7E5D-8946-B479-4619D4908D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8C6DFF-D9DD-D649-89E8-896DBD9D9EA5}"/>
              </a:ext>
            </a:extLst>
          </p:cNvPr>
          <p:cNvSpPr>
            <a:spLocks noGrp="1"/>
          </p:cNvSpPr>
          <p:nvPr>
            <p:ph type="dt" sz="half" idx="10"/>
          </p:nvPr>
        </p:nvSpPr>
        <p:spPr/>
        <p:txBody>
          <a:bodyPr/>
          <a:lstStyle/>
          <a:p>
            <a:r>
              <a:rPr lang="en-US"/>
              <a:t>Conducted for 85 Fund</a:t>
            </a:r>
          </a:p>
        </p:txBody>
      </p:sp>
      <p:sp>
        <p:nvSpPr>
          <p:cNvPr id="6" name="Footer Placeholder 5">
            <a:extLst>
              <a:ext uri="{FF2B5EF4-FFF2-40B4-BE49-F238E27FC236}">
                <a16:creationId xmlns:a16="http://schemas.microsoft.com/office/drawing/2014/main" id="{CAB1B66E-5D57-F24E-B5AE-1B1D68C1AA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518CE9-B8A4-2B43-9616-51FB660D119F}"/>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9525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45E94-C00D-5540-99D6-61DB5D345A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A1FDD9-6268-BF45-A2D1-1E3461B79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2B4238-2DA0-B448-B1AC-AEDE9ECCC9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A133E1-9536-F646-995A-FD86E2D172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7EEAB4-E00C-BA47-922F-9A5A388866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3B7EF8-0901-004C-88AC-FD4D37939221}"/>
              </a:ext>
            </a:extLst>
          </p:cNvPr>
          <p:cNvSpPr>
            <a:spLocks noGrp="1"/>
          </p:cNvSpPr>
          <p:nvPr>
            <p:ph type="dt" sz="half" idx="10"/>
          </p:nvPr>
        </p:nvSpPr>
        <p:spPr/>
        <p:txBody>
          <a:bodyPr/>
          <a:lstStyle/>
          <a:p>
            <a:r>
              <a:rPr lang="en-US"/>
              <a:t>Conducted for 85 Fund</a:t>
            </a:r>
          </a:p>
        </p:txBody>
      </p:sp>
      <p:sp>
        <p:nvSpPr>
          <p:cNvPr id="8" name="Footer Placeholder 7">
            <a:extLst>
              <a:ext uri="{FF2B5EF4-FFF2-40B4-BE49-F238E27FC236}">
                <a16:creationId xmlns:a16="http://schemas.microsoft.com/office/drawing/2014/main" id="{CAC624D7-8ED7-094A-B809-1588575A1B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8A7E88-A19F-0C4F-9C0A-9A1A0C4E365B}"/>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3199853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9856E-67F8-194B-9854-B78A949558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12562F-2C47-C14A-8D18-A382158067A8}"/>
              </a:ext>
            </a:extLst>
          </p:cNvPr>
          <p:cNvSpPr>
            <a:spLocks noGrp="1"/>
          </p:cNvSpPr>
          <p:nvPr>
            <p:ph type="dt" sz="half" idx="10"/>
          </p:nvPr>
        </p:nvSpPr>
        <p:spPr/>
        <p:txBody>
          <a:bodyPr/>
          <a:lstStyle/>
          <a:p>
            <a:r>
              <a:rPr lang="en-US"/>
              <a:t>Conducted for 85 Fund</a:t>
            </a:r>
            <a:endParaRPr lang="en-US" dirty="0"/>
          </a:p>
        </p:txBody>
      </p:sp>
      <p:sp>
        <p:nvSpPr>
          <p:cNvPr id="4" name="Footer Placeholder 3">
            <a:extLst>
              <a:ext uri="{FF2B5EF4-FFF2-40B4-BE49-F238E27FC236}">
                <a16:creationId xmlns:a16="http://schemas.microsoft.com/office/drawing/2014/main" id="{D9635263-54E3-4249-8DFB-2E877D601E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8D797F-B3DB-F742-9C96-BFA2BF2DE822}"/>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39943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8B4517-35A2-5342-9063-941A61C47889}"/>
              </a:ext>
            </a:extLst>
          </p:cNvPr>
          <p:cNvSpPr>
            <a:spLocks noGrp="1"/>
          </p:cNvSpPr>
          <p:nvPr>
            <p:ph type="dt" sz="half" idx="10"/>
          </p:nvPr>
        </p:nvSpPr>
        <p:spPr/>
        <p:txBody>
          <a:bodyPr/>
          <a:lstStyle/>
          <a:p>
            <a:r>
              <a:rPr lang="en-US"/>
              <a:t>Conducted for 85 Fund</a:t>
            </a:r>
            <a:endParaRPr lang="en-US" dirty="0"/>
          </a:p>
        </p:txBody>
      </p:sp>
      <p:sp>
        <p:nvSpPr>
          <p:cNvPr id="3" name="Footer Placeholder 2">
            <a:extLst>
              <a:ext uri="{FF2B5EF4-FFF2-40B4-BE49-F238E27FC236}">
                <a16:creationId xmlns:a16="http://schemas.microsoft.com/office/drawing/2014/main" id="{C6CFBFC4-D376-FF4B-B51B-27B01E1ED4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48B549-A3B5-B14E-B13B-C243B1684118}"/>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472810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B5846-6A51-5640-A86C-C58E03A210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2FB7A5-B52C-C740-BF4F-4BF3CB5CB8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7F9AF6-0F45-4C4F-BC18-F5D705C8AC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92FDEA-5916-A446-8651-E488CFD2BCD2}"/>
              </a:ext>
            </a:extLst>
          </p:cNvPr>
          <p:cNvSpPr>
            <a:spLocks noGrp="1"/>
          </p:cNvSpPr>
          <p:nvPr>
            <p:ph type="dt" sz="half" idx="10"/>
          </p:nvPr>
        </p:nvSpPr>
        <p:spPr/>
        <p:txBody>
          <a:bodyPr/>
          <a:lstStyle/>
          <a:p>
            <a:r>
              <a:rPr lang="en-US"/>
              <a:t>Conducted for 85 Fund</a:t>
            </a:r>
          </a:p>
        </p:txBody>
      </p:sp>
      <p:sp>
        <p:nvSpPr>
          <p:cNvPr id="6" name="Footer Placeholder 5">
            <a:extLst>
              <a:ext uri="{FF2B5EF4-FFF2-40B4-BE49-F238E27FC236}">
                <a16:creationId xmlns:a16="http://schemas.microsoft.com/office/drawing/2014/main" id="{F916C130-F534-164D-B3AD-D07F27E56B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ECE4CF-FCE6-2549-B58F-7B2739009C54}"/>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104386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3829D-0C4F-3A41-984C-01053F2A4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E3D2C-713B-CA41-AD43-39833D219C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764E6B5-C4BA-6B4A-8D14-94E4ADA3B7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42430-533A-264C-AEAF-BFCD3DF32795}"/>
              </a:ext>
            </a:extLst>
          </p:cNvPr>
          <p:cNvSpPr>
            <a:spLocks noGrp="1"/>
          </p:cNvSpPr>
          <p:nvPr>
            <p:ph type="dt" sz="half" idx="10"/>
          </p:nvPr>
        </p:nvSpPr>
        <p:spPr/>
        <p:txBody>
          <a:bodyPr/>
          <a:lstStyle/>
          <a:p>
            <a:r>
              <a:rPr lang="en-US"/>
              <a:t>Conducted for 85 Fund</a:t>
            </a:r>
          </a:p>
        </p:txBody>
      </p:sp>
      <p:sp>
        <p:nvSpPr>
          <p:cNvPr id="6" name="Footer Placeholder 5">
            <a:extLst>
              <a:ext uri="{FF2B5EF4-FFF2-40B4-BE49-F238E27FC236}">
                <a16:creationId xmlns:a16="http://schemas.microsoft.com/office/drawing/2014/main" id="{AF81D6AB-567E-A44A-A529-6AA3821DE3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30FE94-CA6D-DB49-9F21-1BB6E1B51DBE}"/>
              </a:ext>
            </a:extLst>
          </p:cNvPr>
          <p:cNvSpPr>
            <a:spLocks noGrp="1"/>
          </p:cNvSpPr>
          <p:nvPr>
            <p:ph type="sldNum" sz="quarter" idx="12"/>
          </p:nvPr>
        </p:nvSpPr>
        <p:spPr/>
        <p:txBody>
          <a:bodyPr/>
          <a:lstStyle/>
          <a:p>
            <a:fld id="{8C22848D-1F76-C043-BCE6-197FD64CF15C}" type="slidenum">
              <a:rPr lang="en-US" smtClean="0"/>
              <a:t>‹#›</a:t>
            </a:fld>
            <a:endParaRPr lang="en-US"/>
          </a:p>
        </p:txBody>
      </p:sp>
    </p:spTree>
    <p:extLst>
      <p:ext uri="{BB962C8B-B14F-4D97-AF65-F5344CB8AC3E}">
        <p14:creationId xmlns:p14="http://schemas.microsoft.com/office/powerpoint/2010/main" val="2570969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67E650-804B-FB42-A40B-3465CB60DF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49EFCDD-5051-FB46-AA25-4570DD9A3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C535B3E-1D1F-E044-8F01-D206D82187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Conducted for 85 Fund</a:t>
            </a:r>
            <a:endParaRPr lang="en-US" dirty="0"/>
          </a:p>
        </p:txBody>
      </p:sp>
      <p:sp>
        <p:nvSpPr>
          <p:cNvPr id="5" name="Footer Placeholder 4">
            <a:extLst>
              <a:ext uri="{FF2B5EF4-FFF2-40B4-BE49-F238E27FC236}">
                <a16:creationId xmlns:a16="http://schemas.microsoft.com/office/drawing/2014/main" id="{9EBFF2C0-16A0-E848-BA6B-7DE024D0DE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76B2BE-7F68-874E-AB8D-8D94D160C1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2848D-1F76-C043-BCE6-197FD64CF15C}" type="slidenum">
              <a:rPr lang="en-US" smtClean="0"/>
              <a:t>‹#›</a:t>
            </a:fld>
            <a:endParaRPr lang="en-US"/>
          </a:p>
        </p:txBody>
      </p:sp>
      <p:cxnSp>
        <p:nvCxnSpPr>
          <p:cNvPr id="11" name="Straight Connector 10">
            <a:extLst>
              <a:ext uri="{FF2B5EF4-FFF2-40B4-BE49-F238E27FC236}">
                <a16:creationId xmlns:a16="http://schemas.microsoft.com/office/drawing/2014/main" id="{BD5F4549-5650-1941-88D0-4833A9D5ED6A}"/>
              </a:ext>
            </a:extLst>
          </p:cNvPr>
          <p:cNvCxnSpPr/>
          <p:nvPr userDrawn="1"/>
        </p:nvCxnSpPr>
        <p:spPr>
          <a:xfrm>
            <a:off x="0" y="1702436"/>
            <a:ext cx="12192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FDF42C35-CAAA-304E-8843-DC3B81F84E06}"/>
              </a:ext>
            </a:extLst>
          </p:cNvPr>
          <p:cNvPicPr>
            <a:picLocks noChangeAspect="1"/>
          </p:cNvPicPr>
          <p:nvPr userDrawn="1"/>
        </p:nvPicPr>
        <p:blipFill>
          <a:blip r:embed="rId13"/>
          <a:srcRect/>
          <a:stretch/>
        </p:blipFill>
        <p:spPr>
          <a:xfrm>
            <a:off x="5554348" y="6382732"/>
            <a:ext cx="1083303" cy="411270"/>
          </a:xfrm>
          <a:prstGeom prst="rect">
            <a:avLst/>
          </a:prstGeom>
        </p:spPr>
      </p:pic>
    </p:spTree>
    <p:extLst>
      <p:ext uri="{BB962C8B-B14F-4D97-AF65-F5344CB8AC3E}">
        <p14:creationId xmlns:p14="http://schemas.microsoft.com/office/powerpoint/2010/main" val="552010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b="1" kern="1200">
          <a:solidFill>
            <a:srgbClr val="002060"/>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8369" y="3"/>
            <a:ext cx="1133526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900">
                <a:solidFill>
                  <a:schemeClr val="accent6">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9182637"/>
      </p:ext>
    </p:extLst>
  </p:cSld>
  <p:clrMap bg1="dk1" tx1="lt1" bg2="dk2" tx2="lt2" accent1="accent1" accent2="accent2" accent3="accent3" accent4="accent4" accent5="accent5" accent6="accent6" hlink="hlink" folHlink="folHlink"/>
  <p:sldLayoutIdLst>
    <p:sldLayoutId id="2147483662" r:id="rId1"/>
  </p:sldLayoutIdLst>
  <p:hf hdr="0" ftr="0"/>
  <p:txStyles>
    <p:titleStyle>
      <a:lvl1pPr algn="ctr" defTabSz="685783" rtl="0" eaLnBrk="1" latinLnBrk="0" hangingPunct="1">
        <a:lnSpc>
          <a:spcPct val="90000"/>
        </a:lnSpc>
        <a:spcBef>
          <a:spcPct val="0"/>
        </a:spcBef>
        <a:buNone/>
        <a:defRPr sz="30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accent2">
              <a:lumMod val="75000"/>
            </a:schemeClr>
          </a:solidFill>
          <a:effectLst/>
          <a:latin typeface="+mj-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accent2">
              <a:lumMod val="75000"/>
            </a:schemeClr>
          </a:solidFill>
          <a:effectLst/>
          <a:latin typeface="+mj-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accent2">
              <a:lumMod val="75000"/>
            </a:schemeClr>
          </a:solidFill>
          <a:effectLst/>
          <a:latin typeface="+mj-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accent2">
              <a:lumMod val="75000"/>
            </a:schemeClr>
          </a:solidFill>
          <a:effectLst/>
          <a:latin typeface="+mj-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accent2">
              <a:lumMod val="75000"/>
            </a:schemeClr>
          </a:solidFill>
          <a:effectLst/>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2477C"/>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EFCCF95-23D0-B14D-BF67-23645F37FF4F}"/>
              </a:ext>
            </a:extLst>
          </p:cNvPr>
          <p:cNvSpPr/>
          <p:nvPr/>
        </p:nvSpPr>
        <p:spPr>
          <a:xfrm>
            <a:off x="0" y="0"/>
            <a:ext cx="12192000" cy="6858000"/>
          </a:xfrm>
          <a:prstGeom prst="rect">
            <a:avLst/>
          </a:prstGeom>
          <a:solidFill>
            <a:srgbClr val="1123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372F374-7467-264D-B0DC-CB856D8D6242}"/>
              </a:ext>
            </a:extLst>
          </p:cNvPr>
          <p:cNvSpPr>
            <a:spLocks noGrp="1"/>
          </p:cNvSpPr>
          <p:nvPr>
            <p:ph type="subTitle" idx="1"/>
          </p:nvPr>
        </p:nvSpPr>
        <p:spPr>
          <a:xfrm>
            <a:off x="1524000" y="4327070"/>
            <a:ext cx="9144000" cy="1645467"/>
          </a:xfrm>
        </p:spPr>
        <p:txBody>
          <a:bodyPr>
            <a:normAutofit/>
          </a:bodyPr>
          <a:lstStyle/>
          <a:p>
            <a:r>
              <a:rPr lang="en-US" sz="1600" dirty="0">
                <a:solidFill>
                  <a:schemeClr val="bg1"/>
                </a:solidFill>
              </a:rPr>
              <a:t>September 14 – 18, 2022</a:t>
            </a:r>
          </a:p>
          <a:p>
            <a:r>
              <a:rPr lang="en-US" sz="1600" dirty="0">
                <a:solidFill>
                  <a:schemeClr val="bg1"/>
                </a:solidFill>
              </a:rPr>
              <a:t>N=1600 Likely Voters Nationally</a:t>
            </a:r>
          </a:p>
          <a:p>
            <a:r>
              <a:rPr lang="en-US" sz="1600" dirty="0">
                <a:solidFill>
                  <a:schemeClr val="bg1"/>
                </a:solidFill>
              </a:rPr>
              <a:t>Margin of Error +/- 2.45%</a:t>
            </a:r>
          </a:p>
        </p:txBody>
      </p:sp>
      <p:pic>
        <p:nvPicPr>
          <p:cNvPr id="4" name="Picture 3">
            <a:extLst>
              <a:ext uri="{FF2B5EF4-FFF2-40B4-BE49-F238E27FC236}">
                <a16:creationId xmlns:a16="http://schemas.microsoft.com/office/drawing/2014/main" id="{770195E4-9092-A245-8C02-E952097E5C89}"/>
              </a:ext>
            </a:extLst>
          </p:cNvPr>
          <p:cNvPicPr>
            <a:picLocks noChangeAspect="1"/>
          </p:cNvPicPr>
          <p:nvPr/>
        </p:nvPicPr>
        <p:blipFill>
          <a:blip r:embed="rId3"/>
          <a:srcRect/>
          <a:stretch/>
        </p:blipFill>
        <p:spPr>
          <a:xfrm>
            <a:off x="3672208" y="1120720"/>
            <a:ext cx="4847583" cy="2203446"/>
          </a:xfrm>
          <a:prstGeom prst="rect">
            <a:avLst/>
          </a:prstGeom>
        </p:spPr>
      </p:pic>
    </p:spTree>
    <p:extLst>
      <p:ext uri="{BB962C8B-B14F-4D97-AF65-F5344CB8AC3E}">
        <p14:creationId xmlns:p14="http://schemas.microsoft.com/office/powerpoint/2010/main" val="1507815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11296-3149-774A-B05E-06A4C1F498BA}"/>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AE5F0591-5F64-AB41-B0FF-816AA16E954A}"/>
              </a:ext>
            </a:extLst>
          </p:cNvPr>
          <p:cNvSpPr>
            <a:spLocks noGrp="1"/>
          </p:cNvSpPr>
          <p:nvPr>
            <p:ph idx="1"/>
          </p:nvPr>
        </p:nvSpPr>
        <p:spPr/>
        <p:txBody>
          <a:bodyPr/>
          <a:lstStyle/>
          <a:p>
            <a:r>
              <a:rPr lang="en-US" dirty="0"/>
              <a:t>Online survey among 1,600 likely voters nationwide conducted September 14 – 18, 2022. Respondents were selected randomly from opt-in panel participants. Sampling controls were used to ensure that a proportional and representative number of respondents were interviewed from such demographic groups as age, gender, race, and geographic region.</a:t>
            </a:r>
          </a:p>
          <a:p>
            <a:pPr lvl="1"/>
            <a:r>
              <a:rPr lang="en-US" dirty="0"/>
              <a:t>Gender breakdown: 48% men – 52% women</a:t>
            </a:r>
          </a:p>
          <a:p>
            <a:r>
              <a:rPr lang="en-US" dirty="0"/>
              <a:t>±2.45% overall margin of error at the 95% confidence interval for overall survey. M.O.E.s for subgroups are larger.</a:t>
            </a:r>
          </a:p>
          <a:p>
            <a:endParaRPr lang="en-US" dirty="0"/>
          </a:p>
        </p:txBody>
      </p:sp>
      <p:sp>
        <p:nvSpPr>
          <p:cNvPr id="4" name="Slide Number Placeholder 3">
            <a:extLst>
              <a:ext uri="{FF2B5EF4-FFF2-40B4-BE49-F238E27FC236}">
                <a16:creationId xmlns:a16="http://schemas.microsoft.com/office/drawing/2014/main" id="{B23154F9-4600-B447-B67B-629399AF4EB6}"/>
              </a:ext>
            </a:extLst>
          </p:cNvPr>
          <p:cNvSpPr>
            <a:spLocks noGrp="1"/>
          </p:cNvSpPr>
          <p:nvPr>
            <p:ph type="sldNum" sz="quarter" idx="12"/>
          </p:nvPr>
        </p:nvSpPr>
        <p:spPr/>
        <p:txBody>
          <a:bodyPr/>
          <a:lstStyle/>
          <a:p>
            <a:fld id="{8C22848D-1F76-C043-BCE6-197FD64CF15C}" type="slidenum">
              <a:rPr lang="en-US" smtClean="0"/>
              <a:t>1</a:t>
            </a:fld>
            <a:endParaRPr lang="en-US"/>
          </a:p>
        </p:txBody>
      </p:sp>
      <p:sp>
        <p:nvSpPr>
          <p:cNvPr id="5" name="Date Placeholder 4">
            <a:extLst>
              <a:ext uri="{FF2B5EF4-FFF2-40B4-BE49-F238E27FC236}">
                <a16:creationId xmlns:a16="http://schemas.microsoft.com/office/drawing/2014/main" id="{4E00D140-FD8C-F792-2E5F-AAACCDCA1A4D}"/>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4083397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160A-602B-4846-8E43-A9F3033A61CE}"/>
              </a:ext>
            </a:extLst>
          </p:cNvPr>
          <p:cNvSpPr>
            <a:spLocks noGrp="1"/>
          </p:cNvSpPr>
          <p:nvPr>
            <p:ph type="title"/>
          </p:nvPr>
        </p:nvSpPr>
        <p:spPr>
          <a:xfrm>
            <a:off x="0" y="320675"/>
            <a:ext cx="12192000" cy="1325563"/>
          </a:xfrm>
        </p:spPr>
        <p:txBody>
          <a:bodyPr>
            <a:noAutofit/>
          </a:bodyPr>
          <a:lstStyle/>
          <a:p>
            <a:r>
              <a:rPr lang="en-US" sz="2200" dirty="0"/>
              <a:t>The U.S. Supreme Court is about to hear a case that will determine whether Harvard University can continue to consider the race or ethnicity of students when making decisions on who to admit. Thinking about the higher education admissions process, do you approve or disapprove of colleges and universities considering a prospective student’s race or ethnicity when making admissions decisions? (N=800)</a:t>
            </a:r>
          </a:p>
        </p:txBody>
      </p:sp>
      <p:sp>
        <p:nvSpPr>
          <p:cNvPr id="3" name="Slide Number Placeholder 2">
            <a:extLst>
              <a:ext uri="{FF2B5EF4-FFF2-40B4-BE49-F238E27FC236}">
                <a16:creationId xmlns:a16="http://schemas.microsoft.com/office/drawing/2014/main" id="{FA9BCF12-15D6-3141-967C-A59C3686C5B6}"/>
              </a:ext>
            </a:extLst>
          </p:cNvPr>
          <p:cNvSpPr>
            <a:spLocks noGrp="1"/>
          </p:cNvSpPr>
          <p:nvPr>
            <p:ph type="sldNum" sz="quarter" idx="12"/>
          </p:nvPr>
        </p:nvSpPr>
        <p:spPr/>
        <p:txBody>
          <a:bodyPr/>
          <a:lstStyle/>
          <a:p>
            <a:fld id="{8C22848D-1F76-C043-BCE6-197FD64CF15C}" type="slidenum">
              <a:rPr lang="en-US" smtClean="0"/>
              <a:t>2</a:t>
            </a:fld>
            <a:endParaRPr lang="en-US"/>
          </a:p>
        </p:txBody>
      </p:sp>
      <p:graphicFrame>
        <p:nvGraphicFramePr>
          <p:cNvPr id="4" name="Content Placeholder 4">
            <a:extLst>
              <a:ext uri="{FF2B5EF4-FFF2-40B4-BE49-F238E27FC236}">
                <a16:creationId xmlns:a16="http://schemas.microsoft.com/office/drawing/2014/main" id="{5BEB9B21-ECCD-7F4B-A762-78FD0F955D56}"/>
              </a:ext>
            </a:extLst>
          </p:cNvPr>
          <p:cNvGraphicFramePr>
            <a:graphicFrameLocks/>
          </p:cNvGraphicFramePr>
          <p:nvPr>
            <p:extLst>
              <p:ext uri="{D42A27DB-BD31-4B8C-83A1-F6EECF244321}">
                <p14:modId xmlns:p14="http://schemas.microsoft.com/office/powerpoint/2010/main" val="122403997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a:extLst>
              <a:ext uri="{FF2B5EF4-FFF2-40B4-BE49-F238E27FC236}">
                <a16:creationId xmlns:a16="http://schemas.microsoft.com/office/drawing/2014/main" id="{A6E5478B-7E48-5FF2-A45C-E03F4E2F880F}"/>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477741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99D12-1436-5941-B4AB-BE113C0D6EA9}"/>
              </a:ext>
            </a:extLst>
          </p:cNvPr>
          <p:cNvSpPr>
            <a:spLocks noGrp="1"/>
          </p:cNvSpPr>
          <p:nvPr>
            <p:ph type="title"/>
          </p:nvPr>
        </p:nvSpPr>
        <p:spPr/>
        <p:txBody>
          <a:bodyPr/>
          <a:lstStyle/>
          <a:p>
            <a:r>
              <a:rPr lang="en-US" dirty="0"/>
              <a:t>Harvard Considering Race/Ethnicity by Key Demographics</a:t>
            </a:r>
          </a:p>
        </p:txBody>
      </p:sp>
      <p:sp>
        <p:nvSpPr>
          <p:cNvPr id="3" name="Slide Number Placeholder 2">
            <a:extLst>
              <a:ext uri="{FF2B5EF4-FFF2-40B4-BE49-F238E27FC236}">
                <a16:creationId xmlns:a16="http://schemas.microsoft.com/office/drawing/2014/main" id="{E5283A62-C03F-1B48-B56A-D97331C2D947}"/>
              </a:ext>
            </a:extLst>
          </p:cNvPr>
          <p:cNvSpPr>
            <a:spLocks noGrp="1"/>
          </p:cNvSpPr>
          <p:nvPr>
            <p:ph type="sldNum" sz="quarter" idx="12"/>
          </p:nvPr>
        </p:nvSpPr>
        <p:spPr/>
        <p:txBody>
          <a:bodyPr/>
          <a:lstStyle/>
          <a:p>
            <a:fld id="{8C22848D-1F76-C043-BCE6-197FD64CF15C}" type="slidenum">
              <a:rPr lang="en-US" smtClean="0"/>
              <a:t>3</a:t>
            </a:fld>
            <a:endParaRPr lang="en-US"/>
          </a:p>
        </p:txBody>
      </p:sp>
      <p:graphicFrame>
        <p:nvGraphicFramePr>
          <p:cNvPr id="4" name="Content Placeholder 4">
            <a:extLst>
              <a:ext uri="{FF2B5EF4-FFF2-40B4-BE49-F238E27FC236}">
                <a16:creationId xmlns:a16="http://schemas.microsoft.com/office/drawing/2014/main" id="{4198A52C-8F6F-214D-983A-9D97E4BAAACA}"/>
              </a:ext>
            </a:extLst>
          </p:cNvPr>
          <p:cNvGraphicFramePr>
            <a:graphicFrameLocks/>
          </p:cNvGraphicFramePr>
          <p:nvPr>
            <p:extLst>
              <p:ext uri="{D42A27DB-BD31-4B8C-83A1-F6EECF244321}">
                <p14:modId xmlns:p14="http://schemas.microsoft.com/office/powerpoint/2010/main" val="867115055"/>
              </p:ext>
            </p:extLst>
          </p:nvPr>
        </p:nvGraphicFramePr>
        <p:xfrm>
          <a:off x="415636" y="1825625"/>
          <a:ext cx="11360728" cy="2829501"/>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4">
            <a:extLst>
              <a:ext uri="{FF2B5EF4-FFF2-40B4-BE49-F238E27FC236}">
                <a16:creationId xmlns:a16="http://schemas.microsoft.com/office/drawing/2014/main" id="{61A47EAB-7991-104B-88E3-58D5C349BC44}"/>
              </a:ext>
            </a:extLst>
          </p:cNvPr>
          <p:cNvGrpSpPr/>
          <p:nvPr/>
        </p:nvGrpSpPr>
        <p:grpSpPr>
          <a:xfrm>
            <a:off x="2209796" y="5669489"/>
            <a:ext cx="7772406" cy="369332"/>
            <a:chOff x="1704108" y="5625212"/>
            <a:chExt cx="7772406" cy="369332"/>
          </a:xfrm>
        </p:grpSpPr>
        <p:sp>
          <p:nvSpPr>
            <p:cNvPr id="6" name="Rectangle 5">
              <a:extLst>
                <a:ext uri="{FF2B5EF4-FFF2-40B4-BE49-F238E27FC236}">
                  <a16:creationId xmlns:a16="http://schemas.microsoft.com/office/drawing/2014/main" id="{DF844DEA-9EC2-B645-9005-470B5F7EB9B9}"/>
                </a:ext>
              </a:extLst>
            </p:cNvPr>
            <p:cNvSpPr/>
            <p:nvPr/>
          </p:nvSpPr>
          <p:spPr>
            <a:xfrm>
              <a:off x="1704108" y="5677578"/>
              <a:ext cx="249382" cy="249548"/>
            </a:xfrm>
            <a:prstGeom prst="rect">
              <a:avLst/>
            </a:prstGeom>
            <a:solidFill>
              <a:schemeClr val="accent3"/>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9DDC4BC-AE49-F24B-A3D7-28DBE55FE796}"/>
                </a:ext>
              </a:extLst>
            </p:cNvPr>
            <p:cNvSpPr/>
            <p:nvPr/>
          </p:nvSpPr>
          <p:spPr>
            <a:xfrm>
              <a:off x="4419601" y="5676073"/>
              <a:ext cx="249382" cy="249548"/>
            </a:xfrm>
            <a:prstGeom prst="rect">
              <a:avLst/>
            </a:prstGeom>
            <a:solidFill>
              <a:schemeClr val="accent2"/>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C77AC3-A68E-B04D-A746-D39BBA0264E4}"/>
                </a:ext>
              </a:extLst>
            </p:cNvPr>
            <p:cNvSpPr/>
            <p:nvPr/>
          </p:nvSpPr>
          <p:spPr>
            <a:xfrm>
              <a:off x="7010403" y="5685104"/>
              <a:ext cx="249382" cy="249548"/>
            </a:xfrm>
            <a:prstGeom prst="rect">
              <a:avLst/>
            </a:prstGeom>
            <a:solidFill>
              <a:schemeClr val="accent5"/>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AC3C9BB-F349-B749-B346-2B4FE92AC273}"/>
                </a:ext>
              </a:extLst>
            </p:cNvPr>
            <p:cNvSpPr txBox="1"/>
            <p:nvPr/>
          </p:nvSpPr>
          <p:spPr>
            <a:xfrm>
              <a:off x="1953490" y="5625212"/>
              <a:ext cx="2216729" cy="369332"/>
            </a:xfrm>
            <a:prstGeom prst="rect">
              <a:avLst/>
            </a:prstGeom>
            <a:noFill/>
          </p:spPr>
          <p:txBody>
            <a:bodyPr wrap="square" rtlCol="0">
              <a:spAutoFit/>
            </a:bodyPr>
            <a:lstStyle/>
            <a:p>
              <a:r>
                <a:rPr lang="en-US" b="1" dirty="0"/>
                <a:t>Approve</a:t>
              </a:r>
            </a:p>
          </p:txBody>
        </p:sp>
        <p:sp>
          <p:nvSpPr>
            <p:cNvPr id="10" name="TextBox 9">
              <a:extLst>
                <a:ext uri="{FF2B5EF4-FFF2-40B4-BE49-F238E27FC236}">
                  <a16:creationId xmlns:a16="http://schemas.microsoft.com/office/drawing/2014/main" id="{D25691A8-72CA-E04B-9CEC-C5BB6F2619BA}"/>
                </a:ext>
              </a:extLst>
            </p:cNvPr>
            <p:cNvSpPr txBox="1"/>
            <p:nvPr/>
          </p:nvSpPr>
          <p:spPr>
            <a:xfrm>
              <a:off x="4668983" y="5625212"/>
              <a:ext cx="2216729" cy="369332"/>
            </a:xfrm>
            <a:prstGeom prst="rect">
              <a:avLst/>
            </a:prstGeom>
            <a:noFill/>
          </p:spPr>
          <p:txBody>
            <a:bodyPr wrap="square" rtlCol="0">
              <a:spAutoFit/>
            </a:bodyPr>
            <a:lstStyle/>
            <a:p>
              <a:r>
                <a:rPr lang="en-US" b="1" dirty="0"/>
                <a:t>Disapprove</a:t>
              </a:r>
            </a:p>
          </p:txBody>
        </p:sp>
        <p:sp>
          <p:nvSpPr>
            <p:cNvPr id="11" name="TextBox 10">
              <a:extLst>
                <a:ext uri="{FF2B5EF4-FFF2-40B4-BE49-F238E27FC236}">
                  <a16:creationId xmlns:a16="http://schemas.microsoft.com/office/drawing/2014/main" id="{D4ECE680-82A4-7941-8B02-D3B6CED534C9}"/>
                </a:ext>
              </a:extLst>
            </p:cNvPr>
            <p:cNvSpPr txBox="1"/>
            <p:nvPr/>
          </p:nvSpPr>
          <p:spPr>
            <a:xfrm>
              <a:off x="7259785" y="5625212"/>
              <a:ext cx="2216729" cy="369332"/>
            </a:xfrm>
            <a:prstGeom prst="rect">
              <a:avLst/>
            </a:prstGeom>
            <a:noFill/>
          </p:spPr>
          <p:txBody>
            <a:bodyPr wrap="square" rtlCol="0">
              <a:spAutoFit/>
            </a:bodyPr>
            <a:lstStyle/>
            <a:p>
              <a:r>
                <a:rPr lang="en-US" b="1" dirty="0"/>
                <a:t>Unsure / Refused</a:t>
              </a:r>
            </a:p>
          </p:txBody>
        </p:sp>
      </p:grpSp>
      <p:sp>
        <p:nvSpPr>
          <p:cNvPr id="13" name="TextBox 12">
            <a:extLst>
              <a:ext uri="{FF2B5EF4-FFF2-40B4-BE49-F238E27FC236}">
                <a16:creationId xmlns:a16="http://schemas.microsoft.com/office/drawing/2014/main" id="{6F8AB6DC-053C-3A27-0559-B5C4B10D0CEE}"/>
              </a:ext>
            </a:extLst>
          </p:cNvPr>
          <p:cNvSpPr txBox="1"/>
          <p:nvPr/>
        </p:nvSpPr>
        <p:spPr>
          <a:xfrm>
            <a:off x="415635" y="4655126"/>
            <a:ext cx="11360727" cy="369332"/>
          </a:xfrm>
          <a:prstGeom prst="rect">
            <a:avLst/>
          </a:prstGeom>
          <a:noFill/>
        </p:spPr>
        <p:txBody>
          <a:bodyPr wrap="square" rtlCol="0">
            <a:spAutoFit/>
          </a:bodyPr>
          <a:lstStyle/>
          <a:p>
            <a:r>
              <a:rPr lang="en-US" b="1" dirty="0"/>
              <a:t>   Republican (33%)	  Independent (31%)    Democrat (35%)	  Conservative (34%)    Moderate (38%)         Liberal (26%)</a:t>
            </a:r>
          </a:p>
        </p:txBody>
      </p:sp>
      <p:sp>
        <p:nvSpPr>
          <p:cNvPr id="12" name="Date Placeholder 11">
            <a:extLst>
              <a:ext uri="{FF2B5EF4-FFF2-40B4-BE49-F238E27FC236}">
                <a16:creationId xmlns:a16="http://schemas.microsoft.com/office/drawing/2014/main" id="{66BF96C1-F069-A953-4444-5FC0F499C3A6}"/>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3559416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160A-602B-4846-8E43-A9F3033A61CE}"/>
              </a:ext>
            </a:extLst>
          </p:cNvPr>
          <p:cNvSpPr>
            <a:spLocks noGrp="1"/>
          </p:cNvSpPr>
          <p:nvPr>
            <p:ph type="title"/>
          </p:nvPr>
        </p:nvSpPr>
        <p:spPr>
          <a:xfrm>
            <a:off x="0" y="180718"/>
            <a:ext cx="12192000" cy="1325563"/>
          </a:xfrm>
        </p:spPr>
        <p:txBody>
          <a:bodyPr>
            <a:noAutofit/>
          </a:bodyPr>
          <a:lstStyle/>
          <a:p>
            <a:r>
              <a:rPr lang="en-US" sz="2800" dirty="0"/>
              <a:t>Thinking about the higher education admissions process, do you approve or disapprove colleges and universities admitting students based only on merit, even if it meant that fewer minority students were admitted to the institutions? (N=800)</a:t>
            </a:r>
          </a:p>
        </p:txBody>
      </p:sp>
      <p:sp>
        <p:nvSpPr>
          <p:cNvPr id="3" name="Slide Number Placeholder 2">
            <a:extLst>
              <a:ext uri="{FF2B5EF4-FFF2-40B4-BE49-F238E27FC236}">
                <a16:creationId xmlns:a16="http://schemas.microsoft.com/office/drawing/2014/main" id="{FA9BCF12-15D6-3141-967C-A59C3686C5B6}"/>
              </a:ext>
            </a:extLst>
          </p:cNvPr>
          <p:cNvSpPr>
            <a:spLocks noGrp="1"/>
          </p:cNvSpPr>
          <p:nvPr>
            <p:ph type="sldNum" sz="quarter" idx="12"/>
          </p:nvPr>
        </p:nvSpPr>
        <p:spPr/>
        <p:txBody>
          <a:bodyPr/>
          <a:lstStyle/>
          <a:p>
            <a:fld id="{8C22848D-1F76-C043-BCE6-197FD64CF15C}" type="slidenum">
              <a:rPr lang="en-US" smtClean="0"/>
              <a:t>4</a:t>
            </a:fld>
            <a:endParaRPr lang="en-US"/>
          </a:p>
        </p:txBody>
      </p:sp>
      <p:graphicFrame>
        <p:nvGraphicFramePr>
          <p:cNvPr id="4" name="Content Placeholder 4">
            <a:extLst>
              <a:ext uri="{FF2B5EF4-FFF2-40B4-BE49-F238E27FC236}">
                <a16:creationId xmlns:a16="http://schemas.microsoft.com/office/drawing/2014/main" id="{5BEB9B21-ECCD-7F4B-A762-78FD0F955D56}"/>
              </a:ext>
            </a:extLst>
          </p:cNvPr>
          <p:cNvGraphicFramePr>
            <a:graphicFrameLocks/>
          </p:cNvGraphicFramePr>
          <p:nvPr>
            <p:extLst>
              <p:ext uri="{D42A27DB-BD31-4B8C-83A1-F6EECF244321}">
                <p14:modId xmlns:p14="http://schemas.microsoft.com/office/powerpoint/2010/main" val="44769818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a:extLst>
              <a:ext uri="{FF2B5EF4-FFF2-40B4-BE49-F238E27FC236}">
                <a16:creationId xmlns:a16="http://schemas.microsoft.com/office/drawing/2014/main" id="{F4F83643-E5E0-0FF8-7408-214EA6603A35}"/>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292967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99D12-1436-5941-B4AB-BE113C0D6EA9}"/>
              </a:ext>
            </a:extLst>
          </p:cNvPr>
          <p:cNvSpPr>
            <a:spLocks noGrp="1"/>
          </p:cNvSpPr>
          <p:nvPr>
            <p:ph type="title"/>
          </p:nvPr>
        </p:nvSpPr>
        <p:spPr/>
        <p:txBody>
          <a:bodyPr/>
          <a:lstStyle/>
          <a:p>
            <a:r>
              <a:rPr lang="en-US" dirty="0"/>
              <a:t>Higher Ed Considering Race/Ethnicity by Key Demographics</a:t>
            </a:r>
          </a:p>
        </p:txBody>
      </p:sp>
      <p:sp>
        <p:nvSpPr>
          <p:cNvPr id="3" name="Slide Number Placeholder 2">
            <a:extLst>
              <a:ext uri="{FF2B5EF4-FFF2-40B4-BE49-F238E27FC236}">
                <a16:creationId xmlns:a16="http://schemas.microsoft.com/office/drawing/2014/main" id="{E5283A62-C03F-1B48-B56A-D97331C2D947}"/>
              </a:ext>
            </a:extLst>
          </p:cNvPr>
          <p:cNvSpPr>
            <a:spLocks noGrp="1"/>
          </p:cNvSpPr>
          <p:nvPr>
            <p:ph type="sldNum" sz="quarter" idx="12"/>
          </p:nvPr>
        </p:nvSpPr>
        <p:spPr/>
        <p:txBody>
          <a:bodyPr/>
          <a:lstStyle/>
          <a:p>
            <a:fld id="{8C22848D-1F76-C043-BCE6-197FD64CF15C}" type="slidenum">
              <a:rPr lang="en-US" smtClean="0"/>
              <a:t>5</a:t>
            </a:fld>
            <a:endParaRPr lang="en-US"/>
          </a:p>
        </p:txBody>
      </p:sp>
      <p:graphicFrame>
        <p:nvGraphicFramePr>
          <p:cNvPr id="4" name="Content Placeholder 4">
            <a:extLst>
              <a:ext uri="{FF2B5EF4-FFF2-40B4-BE49-F238E27FC236}">
                <a16:creationId xmlns:a16="http://schemas.microsoft.com/office/drawing/2014/main" id="{4198A52C-8F6F-214D-983A-9D97E4BAAACA}"/>
              </a:ext>
            </a:extLst>
          </p:cNvPr>
          <p:cNvGraphicFramePr>
            <a:graphicFrameLocks/>
          </p:cNvGraphicFramePr>
          <p:nvPr>
            <p:extLst>
              <p:ext uri="{D42A27DB-BD31-4B8C-83A1-F6EECF244321}">
                <p14:modId xmlns:p14="http://schemas.microsoft.com/office/powerpoint/2010/main" val="3638365414"/>
              </p:ext>
            </p:extLst>
          </p:nvPr>
        </p:nvGraphicFramePr>
        <p:xfrm>
          <a:off x="415636" y="1825625"/>
          <a:ext cx="11360728" cy="2829501"/>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4">
            <a:extLst>
              <a:ext uri="{FF2B5EF4-FFF2-40B4-BE49-F238E27FC236}">
                <a16:creationId xmlns:a16="http://schemas.microsoft.com/office/drawing/2014/main" id="{61A47EAB-7991-104B-88E3-58D5C349BC44}"/>
              </a:ext>
            </a:extLst>
          </p:cNvPr>
          <p:cNvGrpSpPr/>
          <p:nvPr/>
        </p:nvGrpSpPr>
        <p:grpSpPr>
          <a:xfrm>
            <a:off x="2209796" y="5669489"/>
            <a:ext cx="7772406" cy="369332"/>
            <a:chOff x="1704108" y="5625212"/>
            <a:chExt cx="7772406" cy="369332"/>
          </a:xfrm>
        </p:grpSpPr>
        <p:sp>
          <p:nvSpPr>
            <p:cNvPr id="6" name="Rectangle 5">
              <a:extLst>
                <a:ext uri="{FF2B5EF4-FFF2-40B4-BE49-F238E27FC236}">
                  <a16:creationId xmlns:a16="http://schemas.microsoft.com/office/drawing/2014/main" id="{DF844DEA-9EC2-B645-9005-470B5F7EB9B9}"/>
                </a:ext>
              </a:extLst>
            </p:cNvPr>
            <p:cNvSpPr/>
            <p:nvPr/>
          </p:nvSpPr>
          <p:spPr>
            <a:xfrm>
              <a:off x="1704108" y="5677578"/>
              <a:ext cx="249382" cy="249548"/>
            </a:xfrm>
            <a:prstGeom prst="rect">
              <a:avLst/>
            </a:prstGeom>
            <a:solidFill>
              <a:schemeClr val="accent3"/>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9DDC4BC-AE49-F24B-A3D7-28DBE55FE796}"/>
                </a:ext>
              </a:extLst>
            </p:cNvPr>
            <p:cNvSpPr/>
            <p:nvPr/>
          </p:nvSpPr>
          <p:spPr>
            <a:xfrm>
              <a:off x="4419601" y="5676073"/>
              <a:ext cx="249382" cy="249548"/>
            </a:xfrm>
            <a:prstGeom prst="rect">
              <a:avLst/>
            </a:prstGeom>
            <a:solidFill>
              <a:schemeClr val="accent2"/>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C77AC3-A68E-B04D-A746-D39BBA0264E4}"/>
                </a:ext>
              </a:extLst>
            </p:cNvPr>
            <p:cNvSpPr/>
            <p:nvPr/>
          </p:nvSpPr>
          <p:spPr>
            <a:xfrm>
              <a:off x="7010403" y="5685104"/>
              <a:ext cx="249382" cy="249548"/>
            </a:xfrm>
            <a:prstGeom prst="rect">
              <a:avLst/>
            </a:prstGeom>
            <a:solidFill>
              <a:schemeClr val="accent5"/>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AC3C9BB-F349-B749-B346-2B4FE92AC273}"/>
                </a:ext>
              </a:extLst>
            </p:cNvPr>
            <p:cNvSpPr txBox="1"/>
            <p:nvPr/>
          </p:nvSpPr>
          <p:spPr>
            <a:xfrm>
              <a:off x="1953490" y="5625212"/>
              <a:ext cx="2216729" cy="369332"/>
            </a:xfrm>
            <a:prstGeom prst="rect">
              <a:avLst/>
            </a:prstGeom>
            <a:noFill/>
          </p:spPr>
          <p:txBody>
            <a:bodyPr wrap="square" rtlCol="0">
              <a:spAutoFit/>
            </a:bodyPr>
            <a:lstStyle/>
            <a:p>
              <a:r>
                <a:rPr lang="en-US" b="1" dirty="0"/>
                <a:t>Approve</a:t>
              </a:r>
            </a:p>
          </p:txBody>
        </p:sp>
        <p:sp>
          <p:nvSpPr>
            <p:cNvPr id="10" name="TextBox 9">
              <a:extLst>
                <a:ext uri="{FF2B5EF4-FFF2-40B4-BE49-F238E27FC236}">
                  <a16:creationId xmlns:a16="http://schemas.microsoft.com/office/drawing/2014/main" id="{D25691A8-72CA-E04B-9CEC-C5BB6F2619BA}"/>
                </a:ext>
              </a:extLst>
            </p:cNvPr>
            <p:cNvSpPr txBox="1"/>
            <p:nvPr/>
          </p:nvSpPr>
          <p:spPr>
            <a:xfrm>
              <a:off x="4668983" y="5625212"/>
              <a:ext cx="2216729" cy="369332"/>
            </a:xfrm>
            <a:prstGeom prst="rect">
              <a:avLst/>
            </a:prstGeom>
            <a:noFill/>
          </p:spPr>
          <p:txBody>
            <a:bodyPr wrap="square" rtlCol="0">
              <a:spAutoFit/>
            </a:bodyPr>
            <a:lstStyle/>
            <a:p>
              <a:r>
                <a:rPr lang="en-US" b="1" dirty="0"/>
                <a:t>Disapprove</a:t>
              </a:r>
            </a:p>
          </p:txBody>
        </p:sp>
        <p:sp>
          <p:nvSpPr>
            <p:cNvPr id="11" name="TextBox 10">
              <a:extLst>
                <a:ext uri="{FF2B5EF4-FFF2-40B4-BE49-F238E27FC236}">
                  <a16:creationId xmlns:a16="http://schemas.microsoft.com/office/drawing/2014/main" id="{D4ECE680-82A4-7941-8B02-D3B6CED534C9}"/>
                </a:ext>
              </a:extLst>
            </p:cNvPr>
            <p:cNvSpPr txBox="1"/>
            <p:nvPr/>
          </p:nvSpPr>
          <p:spPr>
            <a:xfrm>
              <a:off x="7259785" y="5625212"/>
              <a:ext cx="2216729" cy="369332"/>
            </a:xfrm>
            <a:prstGeom prst="rect">
              <a:avLst/>
            </a:prstGeom>
            <a:noFill/>
          </p:spPr>
          <p:txBody>
            <a:bodyPr wrap="square" rtlCol="0">
              <a:spAutoFit/>
            </a:bodyPr>
            <a:lstStyle/>
            <a:p>
              <a:r>
                <a:rPr lang="en-US" b="1" dirty="0"/>
                <a:t>Unsure / Refused</a:t>
              </a:r>
            </a:p>
          </p:txBody>
        </p:sp>
      </p:grpSp>
      <p:sp>
        <p:nvSpPr>
          <p:cNvPr id="12" name="TextBox 11">
            <a:extLst>
              <a:ext uri="{FF2B5EF4-FFF2-40B4-BE49-F238E27FC236}">
                <a16:creationId xmlns:a16="http://schemas.microsoft.com/office/drawing/2014/main" id="{F25CC6DC-36BD-5C6C-B6B2-4EF34C5C816A}"/>
              </a:ext>
            </a:extLst>
          </p:cNvPr>
          <p:cNvSpPr txBox="1"/>
          <p:nvPr/>
        </p:nvSpPr>
        <p:spPr>
          <a:xfrm>
            <a:off x="415635" y="4655126"/>
            <a:ext cx="11360727" cy="369332"/>
          </a:xfrm>
          <a:prstGeom prst="rect">
            <a:avLst/>
          </a:prstGeom>
          <a:noFill/>
        </p:spPr>
        <p:txBody>
          <a:bodyPr wrap="square" rtlCol="0">
            <a:spAutoFit/>
          </a:bodyPr>
          <a:lstStyle/>
          <a:p>
            <a:r>
              <a:rPr lang="en-US" b="1" dirty="0"/>
              <a:t>   Republican (33%)	  Independent (29%)    Democrat (37%)	  Conservative (38%)    Moderate (34%)         Liberal (27%)</a:t>
            </a:r>
          </a:p>
        </p:txBody>
      </p:sp>
      <p:sp>
        <p:nvSpPr>
          <p:cNvPr id="13" name="Date Placeholder 12">
            <a:extLst>
              <a:ext uri="{FF2B5EF4-FFF2-40B4-BE49-F238E27FC236}">
                <a16:creationId xmlns:a16="http://schemas.microsoft.com/office/drawing/2014/main" id="{A6058090-0364-16E8-6DAB-A62AF7B08DC4}"/>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3818038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99D38-DE44-F949-B7E9-AA92A4779502}"/>
              </a:ext>
            </a:extLst>
          </p:cNvPr>
          <p:cNvSpPr>
            <a:spLocks noGrp="1"/>
          </p:cNvSpPr>
          <p:nvPr>
            <p:ph type="title"/>
          </p:nvPr>
        </p:nvSpPr>
        <p:spPr>
          <a:xfrm>
            <a:off x="0" y="249378"/>
            <a:ext cx="12192000" cy="1325563"/>
          </a:xfrm>
        </p:spPr>
        <p:txBody>
          <a:bodyPr>
            <a:noAutofit/>
          </a:bodyPr>
          <a:lstStyle/>
          <a:p>
            <a:r>
              <a:rPr lang="en-US" sz="2400" dirty="0"/>
              <a:t>The U.S. Supreme Court is about to hear a case that will determine whether Harvard University can continue to consider the race or ethnicity of students when making decisions on who to admit. Are you concerned or not concerned that Asian applicants as a whole have higher test scores but lower rates of admission at Harvard University?</a:t>
            </a:r>
          </a:p>
        </p:txBody>
      </p:sp>
      <p:sp>
        <p:nvSpPr>
          <p:cNvPr id="3" name="Slide Number Placeholder 2">
            <a:extLst>
              <a:ext uri="{FF2B5EF4-FFF2-40B4-BE49-F238E27FC236}">
                <a16:creationId xmlns:a16="http://schemas.microsoft.com/office/drawing/2014/main" id="{35211302-A736-5F4D-BC29-01B7D109B9DF}"/>
              </a:ext>
            </a:extLst>
          </p:cNvPr>
          <p:cNvSpPr>
            <a:spLocks noGrp="1"/>
          </p:cNvSpPr>
          <p:nvPr>
            <p:ph type="sldNum" sz="quarter" idx="12"/>
          </p:nvPr>
        </p:nvSpPr>
        <p:spPr/>
        <p:txBody>
          <a:bodyPr/>
          <a:lstStyle/>
          <a:p>
            <a:fld id="{8C22848D-1F76-C043-BCE6-197FD64CF15C}" type="slidenum">
              <a:rPr lang="en-US" smtClean="0"/>
              <a:t>6</a:t>
            </a:fld>
            <a:endParaRPr lang="en-US"/>
          </a:p>
        </p:txBody>
      </p:sp>
      <p:graphicFrame>
        <p:nvGraphicFramePr>
          <p:cNvPr id="4" name="Content Placeholder 4">
            <a:extLst>
              <a:ext uri="{FF2B5EF4-FFF2-40B4-BE49-F238E27FC236}">
                <a16:creationId xmlns:a16="http://schemas.microsoft.com/office/drawing/2014/main" id="{8CD3EA8F-6701-8647-B0C0-65245459B8B0}"/>
              </a:ext>
            </a:extLst>
          </p:cNvPr>
          <p:cNvGraphicFramePr>
            <a:graphicFrameLocks/>
          </p:cNvGraphicFramePr>
          <p:nvPr>
            <p:extLst>
              <p:ext uri="{D42A27DB-BD31-4B8C-83A1-F6EECF244321}">
                <p14:modId xmlns:p14="http://schemas.microsoft.com/office/powerpoint/2010/main" val="418551761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a:extLst>
              <a:ext uri="{FF2B5EF4-FFF2-40B4-BE49-F238E27FC236}">
                <a16:creationId xmlns:a16="http://schemas.microsoft.com/office/drawing/2014/main" id="{9EC1DBCC-3865-99BB-499D-2647C84D7F96}"/>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228916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94D59-3CBF-AF48-9682-0AE96FCEBE01}"/>
              </a:ext>
            </a:extLst>
          </p:cNvPr>
          <p:cNvSpPr>
            <a:spLocks noGrp="1"/>
          </p:cNvSpPr>
          <p:nvPr>
            <p:ph type="title"/>
          </p:nvPr>
        </p:nvSpPr>
        <p:spPr/>
        <p:txBody>
          <a:bodyPr/>
          <a:lstStyle/>
          <a:p>
            <a:r>
              <a:rPr lang="en-US" dirty="0"/>
              <a:t>Asian Applicants and Harvard by Key Demographics </a:t>
            </a:r>
          </a:p>
        </p:txBody>
      </p:sp>
      <p:sp>
        <p:nvSpPr>
          <p:cNvPr id="3" name="Slide Number Placeholder 2">
            <a:extLst>
              <a:ext uri="{FF2B5EF4-FFF2-40B4-BE49-F238E27FC236}">
                <a16:creationId xmlns:a16="http://schemas.microsoft.com/office/drawing/2014/main" id="{356CFD8F-23CF-9744-98FF-C0E0019E4A29}"/>
              </a:ext>
            </a:extLst>
          </p:cNvPr>
          <p:cNvSpPr>
            <a:spLocks noGrp="1"/>
          </p:cNvSpPr>
          <p:nvPr>
            <p:ph type="sldNum" sz="quarter" idx="12"/>
          </p:nvPr>
        </p:nvSpPr>
        <p:spPr/>
        <p:txBody>
          <a:bodyPr/>
          <a:lstStyle/>
          <a:p>
            <a:fld id="{8C22848D-1F76-C043-BCE6-197FD64CF15C}" type="slidenum">
              <a:rPr lang="en-US" smtClean="0"/>
              <a:t>7</a:t>
            </a:fld>
            <a:endParaRPr lang="en-US"/>
          </a:p>
        </p:txBody>
      </p:sp>
      <p:graphicFrame>
        <p:nvGraphicFramePr>
          <p:cNvPr id="4" name="Content Placeholder 4">
            <a:extLst>
              <a:ext uri="{FF2B5EF4-FFF2-40B4-BE49-F238E27FC236}">
                <a16:creationId xmlns:a16="http://schemas.microsoft.com/office/drawing/2014/main" id="{2FFE092F-6D43-7948-B8B6-67D4C77E24F2}"/>
              </a:ext>
            </a:extLst>
          </p:cNvPr>
          <p:cNvGraphicFramePr>
            <a:graphicFrameLocks/>
          </p:cNvGraphicFramePr>
          <p:nvPr>
            <p:extLst>
              <p:ext uri="{D42A27DB-BD31-4B8C-83A1-F6EECF244321}">
                <p14:modId xmlns:p14="http://schemas.microsoft.com/office/powerpoint/2010/main" val="1495525278"/>
              </p:ext>
            </p:extLst>
          </p:nvPr>
        </p:nvGraphicFramePr>
        <p:xfrm>
          <a:off x="415636" y="1825625"/>
          <a:ext cx="11360728" cy="2829501"/>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4">
            <a:extLst>
              <a:ext uri="{FF2B5EF4-FFF2-40B4-BE49-F238E27FC236}">
                <a16:creationId xmlns:a16="http://schemas.microsoft.com/office/drawing/2014/main" id="{BD7C8481-FA4B-0147-B815-C850C8F10C48}"/>
              </a:ext>
            </a:extLst>
          </p:cNvPr>
          <p:cNvGrpSpPr/>
          <p:nvPr/>
        </p:nvGrpSpPr>
        <p:grpSpPr>
          <a:xfrm>
            <a:off x="2209796" y="5669489"/>
            <a:ext cx="7772406" cy="369332"/>
            <a:chOff x="1704108" y="5625212"/>
            <a:chExt cx="7772406" cy="369332"/>
          </a:xfrm>
        </p:grpSpPr>
        <p:sp>
          <p:nvSpPr>
            <p:cNvPr id="6" name="Rectangle 5">
              <a:extLst>
                <a:ext uri="{FF2B5EF4-FFF2-40B4-BE49-F238E27FC236}">
                  <a16:creationId xmlns:a16="http://schemas.microsoft.com/office/drawing/2014/main" id="{DAC32D46-F94A-9146-8A2D-7A7AB6F309EA}"/>
                </a:ext>
              </a:extLst>
            </p:cNvPr>
            <p:cNvSpPr/>
            <p:nvPr/>
          </p:nvSpPr>
          <p:spPr>
            <a:xfrm>
              <a:off x="1704108" y="5677578"/>
              <a:ext cx="249382" cy="249548"/>
            </a:xfrm>
            <a:prstGeom prst="rect">
              <a:avLst/>
            </a:prstGeom>
            <a:solidFill>
              <a:schemeClr val="accent3"/>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DBE65F3-44EE-704F-ABEE-3EFF2400F050}"/>
                </a:ext>
              </a:extLst>
            </p:cNvPr>
            <p:cNvSpPr/>
            <p:nvPr/>
          </p:nvSpPr>
          <p:spPr>
            <a:xfrm>
              <a:off x="4419601" y="5676073"/>
              <a:ext cx="249382" cy="249548"/>
            </a:xfrm>
            <a:prstGeom prst="rect">
              <a:avLst/>
            </a:prstGeom>
            <a:solidFill>
              <a:schemeClr val="accent2"/>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3E983DB-A19F-5C4A-B48A-126133A63B81}"/>
                </a:ext>
              </a:extLst>
            </p:cNvPr>
            <p:cNvSpPr/>
            <p:nvPr/>
          </p:nvSpPr>
          <p:spPr>
            <a:xfrm>
              <a:off x="7010403" y="5685104"/>
              <a:ext cx="249382" cy="249548"/>
            </a:xfrm>
            <a:prstGeom prst="rect">
              <a:avLst/>
            </a:prstGeom>
            <a:solidFill>
              <a:schemeClr val="accent5"/>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F97F2AD7-B15E-9D48-8D33-7096999B039A}"/>
                </a:ext>
              </a:extLst>
            </p:cNvPr>
            <p:cNvSpPr txBox="1"/>
            <p:nvPr/>
          </p:nvSpPr>
          <p:spPr>
            <a:xfrm>
              <a:off x="1953490" y="5625212"/>
              <a:ext cx="2216729" cy="369332"/>
            </a:xfrm>
            <a:prstGeom prst="rect">
              <a:avLst/>
            </a:prstGeom>
            <a:noFill/>
          </p:spPr>
          <p:txBody>
            <a:bodyPr wrap="square" rtlCol="0">
              <a:spAutoFit/>
            </a:bodyPr>
            <a:lstStyle/>
            <a:p>
              <a:r>
                <a:rPr lang="en-US" b="1" dirty="0"/>
                <a:t>Concerned</a:t>
              </a:r>
            </a:p>
          </p:txBody>
        </p:sp>
        <p:sp>
          <p:nvSpPr>
            <p:cNvPr id="10" name="TextBox 9">
              <a:extLst>
                <a:ext uri="{FF2B5EF4-FFF2-40B4-BE49-F238E27FC236}">
                  <a16:creationId xmlns:a16="http://schemas.microsoft.com/office/drawing/2014/main" id="{6CD1A5DF-B295-864E-977C-D5C700CDDBC7}"/>
                </a:ext>
              </a:extLst>
            </p:cNvPr>
            <p:cNvSpPr txBox="1"/>
            <p:nvPr/>
          </p:nvSpPr>
          <p:spPr>
            <a:xfrm>
              <a:off x="4668983" y="5625212"/>
              <a:ext cx="2216729" cy="369332"/>
            </a:xfrm>
            <a:prstGeom prst="rect">
              <a:avLst/>
            </a:prstGeom>
            <a:noFill/>
          </p:spPr>
          <p:txBody>
            <a:bodyPr wrap="square" rtlCol="0">
              <a:spAutoFit/>
            </a:bodyPr>
            <a:lstStyle/>
            <a:p>
              <a:r>
                <a:rPr lang="en-US" b="1" dirty="0"/>
                <a:t>Not Concerned</a:t>
              </a:r>
            </a:p>
          </p:txBody>
        </p:sp>
        <p:sp>
          <p:nvSpPr>
            <p:cNvPr id="11" name="TextBox 10">
              <a:extLst>
                <a:ext uri="{FF2B5EF4-FFF2-40B4-BE49-F238E27FC236}">
                  <a16:creationId xmlns:a16="http://schemas.microsoft.com/office/drawing/2014/main" id="{49E6E3D9-F78A-FE4A-A55E-F1740C897D9B}"/>
                </a:ext>
              </a:extLst>
            </p:cNvPr>
            <p:cNvSpPr txBox="1"/>
            <p:nvPr/>
          </p:nvSpPr>
          <p:spPr>
            <a:xfrm>
              <a:off x="7259785" y="5625212"/>
              <a:ext cx="2216729" cy="369332"/>
            </a:xfrm>
            <a:prstGeom prst="rect">
              <a:avLst/>
            </a:prstGeom>
            <a:noFill/>
          </p:spPr>
          <p:txBody>
            <a:bodyPr wrap="square" rtlCol="0">
              <a:spAutoFit/>
            </a:bodyPr>
            <a:lstStyle/>
            <a:p>
              <a:r>
                <a:rPr lang="en-US" b="1" dirty="0"/>
                <a:t>Unsure / Refused</a:t>
              </a:r>
            </a:p>
          </p:txBody>
        </p:sp>
      </p:grpSp>
      <p:sp>
        <p:nvSpPr>
          <p:cNvPr id="13" name="TextBox 12">
            <a:extLst>
              <a:ext uri="{FF2B5EF4-FFF2-40B4-BE49-F238E27FC236}">
                <a16:creationId xmlns:a16="http://schemas.microsoft.com/office/drawing/2014/main" id="{4C77DB36-D84A-6403-75CF-89D34E6D349B}"/>
              </a:ext>
            </a:extLst>
          </p:cNvPr>
          <p:cNvSpPr txBox="1"/>
          <p:nvPr/>
        </p:nvSpPr>
        <p:spPr>
          <a:xfrm>
            <a:off x="415635" y="4655126"/>
            <a:ext cx="11360727" cy="369332"/>
          </a:xfrm>
          <a:prstGeom prst="rect">
            <a:avLst/>
          </a:prstGeom>
          <a:noFill/>
        </p:spPr>
        <p:txBody>
          <a:bodyPr wrap="square" rtlCol="0">
            <a:spAutoFit/>
          </a:bodyPr>
          <a:lstStyle/>
          <a:p>
            <a:r>
              <a:rPr lang="en-US" b="1" dirty="0"/>
              <a:t>   Republican (33%)	  Independent (30%)    Democrat (36%)	  Conservative (36%)    Moderate (36%)         Liberal (27%)</a:t>
            </a:r>
          </a:p>
        </p:txBody>
      </p:sp>
      <p:sp>
        <p:nvSpPr>
          <p:cNvPr id="12" name="Date Placeholder 11">
            <a:extLst>
              <a:ext uri="{FF2B5EF4-FFF2-40B4-BE49-F238E27FC236}">
                <a16:creationId xmlns:a16="http://schemas.microsoft.com/office/drawing/2014/main" id="{D1383352-1BDE-F239-F422-A527E21D5D95}"/>
              </a:ext>
            </a:extLst>
          </p:cNvPr>
          <p:cNvSpPr>
            <a:spLocks noGrp="1"/>
          </p:cNvSpPr>
          <p:nvPr>
            <p:ph type="dt" sz="half" idx="10"/>
          </p:nvPr>
        </p:nvSpPr>
        <p:spPr/>
        <p:txBody>
          <a:bodyPr/>
          <a:lstStyle/>
          <a:p>
            <a:r>
              <a:rPr lang="en-US"/>
              <a:t>Conducted for 85 Fund</a:t>
            </a:r>
            <a:endParaRPr lang="en-US" dirty="0"/>
          </a:p>
        </p:txBody>
      </p:sp>
    </p:spTree>
    <p:extLst>
      <p:ext uri="{BB962C8B-B14F-4D97-AF65-F5344CB8AC3E}">
        <p14:creationId xmlns:p14="http://schemas.microsoft.com/office/powerpoint/2010/main" val="3672671072"/>
      </p:ext>
    </p:extLst>
  </p:cSld>
  <p:clrMapOvr>
    <a:masterClrMapping/>
  </p:clrMapOvr>
</p:sld>
</file>

<file path=ppt/theme/theme1.xml><?xml version="1.0" encoding="utf-8"?>
<a:theme xmlns:a="http://schemas.openxmlformats.org/drawingml/2006/main" name="Office Theme">
  <a:themeElements>
    <a:clrScheme name="CRC Research 1">
      <a:dk1>
        <a:srgbClr val="000000"/>
      </a:dk1>
      <a:lt1>
        <a:srgbClr val="FFFFFF"/>
      </a:lt1>
      <a:dk2>
        <a:srgbClr val="212121"/>
      </a:dk2>
      <a:lt2>
        <a:srgbClr val="E7E6E6"/>
      </a:lt2>
      <a:accent1>
        <a:srgbClr val="002060"/>
      </a:accent1>
      <a:accent2>
        <a:srgbClr val="B22234"/>
      </a:accent2>
      <a:accent3>
        <a:srgbClr val="008E00"/>
      </a:accent3>
      <a:accent4>
        <a:srgbClr val="FFC000"/>
      </a:accent4>
      <a:accent5>
        <a:srgbClr val="521B92"/>
      </a:accent5>
      <a:accent6>
        <a:srgbClr val="0096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C Research Template" id="{C334AE71-CC93-E64D-B9E0-581A9CA3D99B}" vid="{046B554F-0D9A-4444-9143-9723A5CC3A89}"/>
    </a:ext>
  </a:extLst>
</a:theme>
</file>

<file path=ppt/theme/theme2.xml><?xml version="1.0" encoding="utf-8"?>
<a:theme xmlns:a="http://schemas.openxmlformats.org/drawingml/2006/main" name="TPCDefault">
  <a:themeElements>
    <a:clrScheme name="Old Glory">
      <a:dk1>
        <a:srgbClr val="000000"/>
      </a:dk1>
      <a:lt1>
        <a:sysClr val="window" lastClr="FFFFFF"/>
      </a:lt1>
      <a:dk2>
        <a:srgbClr val="414042"/>
      </a:dk2>
      <a:lt2>
        <a:srgbClr val="FFFFFF"/>
      </a:lt2>
      <a:accent1>
        <a:srgbClr val="BF0A30"/>
      </a:accent1>
      <a:accent2>
        <a:srgbClr val="002868"/>
      </a:accent2>
      <a:accent3>
        <a:srgbClr val="5DB0DF"/>
      </a:accent3>
      <a:accent4>
        <a:srgbClr val="FC901E"/>
      </a:accent4>
      <a:accent5>
        <a:srgbClr val="00B050"/>
      </a:accent5>
      <a:accent6>
        <a:srgbClr val="7030A0"/>
      </a:accent6>
      <a:hlink>
        <a:srgbClr val="2D497E"/>
      </a:hlink>
      <a:folHlink>
        <a:srgbClr val="0B69FF"/>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C Research Template" id="{C334AE71-CC93-E64D-B9E0-581A9CA3D99B}" vid="{56F9FAB8-FE20-F24C-B8F6-15EAFA62277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7A8D633B9485F4982B22F8072E47C88" ma:contentTypeVersion="8" ma:contentTypeDescription="Create a new document." ma:contentTypeScope="" ma:versionID="29ffea8fb99a041cd7ff8e5ff126d092">
  <xsd:schema xmlns:xsd="http://www.w3.org/2001/XMLSchema" xmlns:xs="http://www.w3.org/2001/XMLSchema" xmlns:p="http://schemas.microsoft.com/office/2006/metadata/properties" xmlns:ns3="f3825314-9cad-4e0a-a6b2-e86f76e2bbeb" targetNamespace="http://schemas.microsoft.com/office/2006/metadata/properties" ma:root="true" ma:fieldsID="75bd8b3dc1f7af36215b1b8d99ddeb78" ns3:_="">
    <xsd:import namespace="f3825314-9cad-4e0a-a6b2-e86f76e2bbe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825314-9cad-4e0a-a6b2-e86f76e2bb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A40E3B-88A1-4A7C-82CF-E05EA55D9182}">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D6CB25B9-D348-46AA-BB3F-131F7939E285}">
  <ds:schemaRefs>
    <ds:schemaRef ds:uri="http://schemas.microsoft.com/sharepoint/v3/contenttype/forms"/>
  </ds:schemaRefs>
</ds:datastoreItem>
</file>

<file path=customXml/itemProps3.xml><?xml version="1.0" encoding="utf-8"?>
<ds:datastoreItem xmlns:ds="http://schemas.openxmlformats.org/officeDocument/2006/customXml" ds:itemID="{6D63F201-7ED9-4638-8A81-BDA2CAC78B94}">
  <ds:schemaRefs>
    <ds:schemaRef ds:uri="http://schemas.microsoft.com/office/2006/metadata/contentType"/>
    <ds:schemaRef ds:uri="http://schemas.microsoft.com/office/2006/metadata/properties/metaAttributes"/>
    <ds:schemaRef ds:uri="http://www.w3.org/2000/xmlns/"/>
    <ds:schemaRef ds:uri="http://www.w3.org/2001/XMLSchema"/>
    <ds:schemaRef ds:uri="f3825314-9cad-4e0a-a6b2-e86f76e2bbeb"/>
  </ds:schemaRefs>
</ds:datastoreItem>
</file>

<file path=docProps/app.xml><?xml version="1.0" encoding="utf-8"?>
<Properties xmlns="http://schemas.openxmlformats.org/officeDocument/2006/extended-properties" xmlns:vt="http://schemas.openxmlformats.org/officeDocument/2006/docPropsVTypes">
  <Template>Office Theme</Template>
  <TotalTime>41665</TotalTime>
  <Words>446</Words>
  <Application>Microsoft Office PowerPoint</Application>
  <PresentationFormat>Widescreen</PresentationFormat>
  <Paragraphs>40</Paragraphs>
  <Slides>8</Slides>
  <Notes>1</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TPCDefault</vt:lpstr>
      <vt:lpstr>PowerPoint Presentation</vt:lpstr>
      <vt:lpstr>Methodology</vt:lpstr>
      <vt:lpstr>The U.S. Supreme Court is about to hear a case that will determine whether Harvard University can continue to consider the race or ethnicity of students when making decisions on who to admit. Thinking about the higher education admissions process, do you approve or disapprove of colleges and universities considering a prospective student’s race or ethnicity when making admissions decisions? (N=800)</vt:lpstr>
      <vt:lpstr>Harvard Considering Race/Ethnicity by Key Demographics</vt:lpstr>
      <vt:lpstr>Thinking about the higher education admissions process, do you approve or disapprove colleges and universities admitting students based only on merit, even if it meant that fewer minority students were admitted to the institutions? (N=800)</vt:lpstr>
      <vt:lpstr>Higher Ed Considering Race/Ethnicity by Key Demographics</vt:lpstr>
      <vt:lpstr>The U.S. Supreme Court is about to hear a case that will determine whether Harvard University can continue to consider the race or ethnicity of students when making decisions on who to admit. Are you concerned or not concerned that Asian applicants as a whole have higher test scores but lower rates of admission at Harvard University?</vt:lpstr>
      <vt:lpstr>Asian Applicants and Harvard by Key Demographics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Delaney Hertel</dc:creator>
  <cp:lastModifiedBy>Mia Phillips</cp:lastModifiedBy>
  <cp:revision>8</cp:revision>
  <cp:lastPrinted>2020-05-04T18:10:59Z</cp:lastPrinted>
  <dcterms:created xsi:type="dcterms:W3CDTF">2021-04-16T16:27:01Z</dcterms:created>
  <dcterms:modified xsi:type="dcterms:W3CDTF">2022-09-22T12:20:24Z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0x01010037A8D633B9485F4982B22F8072E47C88</vt:lpwstr>
  </property>
</Properties>
</file>